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sldIdLst>
    <p:sldId id="256" r:id="rId2"/>
    <p:sldId id="285" r:id="rId3"/>
    <p:sldId id="277" r:id="rId4"/>
    <p:sldId id="281" r:id="rId5"/>
    <p:sldId id="287" r:id="rId6"/>
    <p:sldId id="288" r:id="rId7"/>
    <p:sldId id="289" r:id="rId8"/>
    <p:sldId id="290" r:id="rId9"/>
    <p:sldId id="282" r:id="rId10"/>
    <p:sldId id="280" r:id="rId11"/>
    <p:sldId id="269" r:id="rId12"/>
    <p:sldId id="275" r:id="rId13"/>
    <p:sldId id="276" r:id="rId14"/>
    <p:sldId id="270" r:id="rId15"/>
    <p:sldId id="271" r:id="rId16"/>
    <p:sldId id="259" r:id="rId17"/>
    <p:sldId id="258" r:id="rId18"/>
    <p:sldId id="264" r:id="rId19"/>
    <p:sldId id="265" r:id="rId20"/>
    <p:sldId id="268" r:id="rId21"/>
    <p:sldId id="266" r:id="rId22"/>
    <p:sldId id="262" r:id="rId23"/>
    <p:sldId id="272" r:id="rId24"/>
    <p:sldId id="274" r:id="rId25"/>
    <p:sldId id="278" r:id="rId26"/>
    <p:sldId id="263" r:id="rId27"/>
    <p:sldId id="273" r:id="rId28"/>
    <p:sldId id="283" r:id="rId29"/>
    <p:sldId id="261" r:id="rId30"/>
    <p:sldId id="284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9" autoAdjust="0"/>
    <p:restoredTop sz="94660"/>
  </p:normalViewPr>
  <p:slideViewPr>
    <p:cSldViewPr>
      <p:cViewPr>
        <p:scale>
          <a:sx n="70" d="100"/>
          <a:sy n="70" d="100"/>
        </p:scale>
        <p:origin x="-1168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B6CE0-2183-499D-9B53-77628E4C26BB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AE814-07F8-42FA-84D8-88FC231329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25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84D5A-F0BD-4750-B516-7D068DFEDFD4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777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84D5A-F0BD-4750-B516-7D068DFEDFD4}" type="slidenum">
              <a:rPr lang="uk-UA" smtClean="0">
                <a:solidFill>
                  <a:prstClr val="black"/>
                </a:solidFill>
              </a:rPr>
              <a:pPr/>
              <a:t>9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7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96752"/>
            <a:ext cx="7772400" cy="1470025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uk-UA" sz="6000" smtClean="0">
                <a:latin typeface="Monotype Corsiva" panose="03010101010201010101" pitchFamily="66" charset="0"/>
              </a:rPr>
              <a:t>ЗВІТ</a:t>
            </a:r>
            <a:br>
              <a:rPr lang="uk-UA" sz="6000" smtClean="0">
                <a:latin typeface="Monotype Corsiva" panose="03010101010201010101" pitchFamily="66" charset="0"/>
              </a:rPr>
            </a:br>
            <a:r>
              <a:rPr lang="uk-UA" sz="6000" smtClean="0">
                <a:latin typeface="Monotype Corsiva" panose="03010101010201010101" pitchFamily="66" charset="0"/>
              </a:rPr>
              <a:t>директора ліцею імені Івана Пулюя </a:t>
            </a:r>
            <a:br>
              <a:rPr lang="uk-UA" sz="6000" smtClean="0">
                <a:latin typeface="Monotype Corsiva" panose="03010101010201010101" pitchFamily="66" charset="0"/>
              </a:rPr>
            </a:br>
            <a:r>
              <a:rPr lang="uk-UA" sz="6000" smtClean="0">
                <a:latin typeface="Monotype Corsiva" panose="03010101010201010101" pitchFamily="66" charset="0"/>
              </a:rPr>
              <a:t>                  Ірини Хміль</a:t>
            </a:r>
            <a:br>
              <a:rPr lang="uk-UA" sz="6000" smtClean="0">
                <a:latin typeface="Monotype Corsiva" panose="03010101010201010101" pitchFamily="66" charset="0"/>
              </a:rPr>
            </a:br>
            <a:endParaRPr lang="uk-UA" sz="6000">
              <a:latin typeface="Monotype Corsiva" panose="03010101010201010101" pitchFamily="66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1520" y="6093296"/>
            <a:ext cx="2952328" cy="576709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>
                <a:latin typeface="+mj-lt"/>
                <a:ea typeface="+mj-ea"/>
                <a:cs typeface="+mj-cs"/>
              </a:rPr>
              <a:t>#</a:t>
            </a:r>
            <a:r>
              <a:rPr lang="uk-UA" sz="2000" b="1">
                <a:latin typeface="+mj-lt"/>
                <a:ea typeface="+mj-ea"/>
                <a:cs typeface="+mj-cs"/>
              </a:rPr>
              <a:t>світло_для_кожного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3928" y="5928031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smtClean="0">
                <a:latin typeface="Monotype Corsiva" panose="03010101010201010101" pitchFamily="66" charset="0"/>
              </a:rPr>
              <a:t>2023 р.</a:t>
            </a:r>
            <a:endParaRPr lang="uk-UA" sz="360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User 105\Pictures\pngwing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98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90" y="-1"/>
            <a:ext cx="5409211" cy="564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539552" y="5445224"/>
            <a:ext cx="83529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>
                <a:latin typeface="Monotype Corsiva" panose="03010101010201010101" pitchFamily="66" charset="0"/>
              </a:rPr>
              <a:t>Претенденти: 	</a:t>
            </a:r>
            <a:endParaRPr lang="uk-UA" sz="1200">
              <a:latin typeface="Monotype Corsiva" panose="03010101010201010101" pitchFamily="66" charset="0"/>
            </a:endParaRPr>
          </a:p>
          <a:p>
            <a:pPr lvl="0"/>
            <a:r>
              <a:rPr lang="uk-UA" sz="1600" err="1">
                <a:latin typeface="Monotype Corsiva" panose="03010101010201010101" pitchFamily="66" charset="0"/>
              </a:rPr>
              <a:t>свідотство</a:t>
            </a:r>
            <a:r>
              <a:rPr lang="uk-UA" sz="1600">
                <a:latin typeface="Monotype Corsiva" panose="03010101010201010101" pitchFamily="66" charset="0"/>
              </a:rPr>
              <a:t> з відзнакою 9 А клас – Жох Діана, Ларін Максим, </a:t>
            </a:r>
            <a:r>
              <a:rPr lang="uk-UA" sz="1600" err="1">
                <a:latin typeface="Monotype Corsiva" panose="03010101010201010101" pitchFamily="66" charset="0"/>
              </a:rPr>
              <a:t>Соханська</a:t>
            </a:r>
            <a:r>
              <a:rPr lang="uk-UA" sz="1600">
                <a:latin typeface="Monotype Corsiva" panose="03010101010201010101" pitchFamily="66" charset="0"/>
              </a:rPr>
              <a:t> Вікторія, Притула Надія. 9 Б клас – Пундик Євгенія. 9-В клас – </a:t>
            </a:r>
            <a:r>
              <a:rPr lang="uk-UA" sz="1600" err="1">
                <a:latin typeface="Monotype Corsiva" panose="03010101010201010101" pitchFamily="66" charset="0"/>
              </a:rPr>
              <a:t>Кошелінська</a:t>
            </a:r>
            <a:r>
              <a:rPr lang="uk-UA" sz="1600">
                <a:latin typeface="Monotype Corsiva" panose="03010101010201010101" pitchFamily="66" charset="0"/>
              </a:rPr>
              <a:t> Марія, </a:t>
            </a:r>
            <a:r>
              <a:rPr lang="uk-UA" sz="1600" err="1">
                <a:latin typeface="Monotype Corsiva" panose="03010101010201010101" pitchFamily="66" charset="0"/>
              </a:rPr>
              <a:t>Кончак</a:t>
            </a:r>
            <a:r>
              <a:rPr lang="uk-UA" sz="1600">
                <a:latin typeface="Monotype Corsiva" panose="03010101010201010101" pitchFamily="66" charset="0"/>
              </a:rPr>
              <a:t> Олеся, </a:t>
            </a:r>
            <a:r>
              <a:rPr lang="uk-UA" sz="1600" err="1">
                <a:latin typeface="Monotype Corsiva" panose="03010101010201010101" pitchFamily="66" charset="0"/>
              </a:rPr>
              <a:t>Остап’юк-Грінько</a:t>
            </a:r>
            <a:r>
              <a:rPr lang="uk-UA" sz="1600">
                <a:latin typeface="Monotype Corsiva" panose="03010101010201010101" pitchFamily="66" charset="0"/>
              </a:rPr>
              <a:t> Назар.</a:t>
            </a:r>
          </a:p>
          <a:p>
            <a:pPr lvl="0"/>
            <a:r>
              <a:rPr lang="uk-UA" sz="1600">
                <a:latin typeface="Monotype Corsiva" panose="03010101010201010101" pitchFamily="66" charset="0"/>
              </a:rPr>
              <a:t> «золота медаль» 11  А – </a:t>
            </a:r>
            <a:r>
              <a:rPr lang="uk-UA" sz="1600" err="1">
                <a:latin typeface="Monotype Corsiva" panose="03010101010201010101" pitchFamily="66" charset="0"/>
              </a:rPr>
              <a:t>Бень</a:t>
            </a:r>
            <a:r>
              <a:rPr lang="uk-UA" sz="1600">
                <a:latin typeface="Monotype Corsiva" panose="03010101010201010101" pitchFamily="66" charset="0"/>
              </a:rPr>
              <a:t> Аліна, </a:t>
            </a:r>
            <a:r>
              <a:rPr lang="uk-UA" sz="1600" err="1">
                <a:latin typeface="Monotype Corsiva" panose="03010101010201010101" pitchFamily="66" charset="0"/>
              </a:rPr>
              <a:t>Ланкіна</a:t>
            </a:r>
            <a:r>
              <a:rPr lang="uk-UA" sz="1600">
                <a:latin typeface="Monotype Corsiva" panose="03010101010201010101" pitchFamily="66" charset="0"/>
              </a:rPr>
              <a:t> Анна, </a:t>
            </a:r>
            <a:r>
              <a:rPr lang="uk-UA" sz="1600" err="1">
                <a:latin typeface="Monotype Corsiva" panose="03010101010201010101" pitchFamily="66" charset="0"/>
              </a:rPr>
              <a:t>Муравльов</a:t>
            </a:r>
            <a:r>
              <a:rPr lang="uk-UA" sz="1600">
                <a:latin typeface="Monotype Corsiva" panose="03010101010201010101" pitchFamily="66" charset="0"/>
              </a:rPr>
              <a:t>   Сергій, </a:t>
            </a:r>
            <a:r>
              <a:rPr lang="uk-UA" sz="1600" err="1">
                <a:latin typeface="Monotype Corsiva" panose="03010101010201010101" pitchFamily="66" charset="0"/>
              </a:rPr>
              <a:t>Бабицька</a:t>
            </a:r>
            <a:r>
              <a:rPr lang="uk-UA" sz="1600">
                <a:latin typeface="Monotype Corsiva" panose="03010101010201010101" pitchFamily="66" charset="0"/>
              </a:rPr>
              <a:t> Софія.	  </a:t>
            </a:r>
          </a:p>
          <a:p>
            <a:pPr lvl="0"/>
            <a:r>
              <a:rPr lang="uk-UA" sz="1600">
                <a:latin typeface="Monotype Corsiva" panose="03010101010201010101" pitchFamily="66" charset="0"/>
              </a:rPr>
              <a:t>«срібна медаль» 11 А – Тищенко </a:t>
            </a:r>
            <a:r>
              <a:rPr lang="uk-UA" sz="1600" err="1">
                <a:latin typeface="Monotype Corsiva" panose="03010101010201010101" pitchFamily="66" charset="0"/>
              </a:rPr>
              <a:t>Крістіна</a:t>
            </a:r>
            <a:r>
              <a:rPr lang="uk-UA" sz="1600">
                <a:latin typeface="Monotype Corsiva" panose="03010101010201010101" pitchFamily="66" charset="0"/>
              </a:rPr>
              <a:t>, </a:t>
            </a:r>
            <a:r>
              <a:rPr lang="uk-UA" sz="1600" err="1">
                <a:latin typeface="Monotype Corsiva" panose="03010101010201010101" pitchFamily="66" charset="0"/>
              </a:rPr>
              <a:t>Черевко</a:t>
            </a:r>
            <a:r>
              <a:rPr lang="uk-UA" sz="1600">
                <a:latin typeface="Monotype Corsiva" panose="03010101010201010101" pitchFamily="66" charset="0"/>
              </a:rPr>
              <a:t> Валерія.</a:t>
            </a:r>
          </a:p>
        </p:txBody>
      </p:sp>
    </p:spTree>
    <p:extLst>
      <p:ext uri="{BB962C8B-B14F-4D97-AF65-F5344CB8AC3E}">
        <p14:creationId xmlns:p14="http://schemas.microsoft.com/office/powerpoint/2010/main" val="1783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СЕМЕСТРОВИЙ</a:t>
            </a:r>
            <a:r>
              <a:rPr lang="uk-UA" smtClean="0"/>
              <a:t> </a:t>
            </a:r>
            <a:r>
              <a:rPr lang="uk-UA" smtClean="0">
                <a:latin typeface="Monotype Corsiva" panose="03010101010201010101" pitchFamily="66" charset="0"/>
              </a:rPr>
              <a:t>МОНІТОРИНГ</a:t>
            </a:r>
            <a:endParaRPr lang="uk-UA">
              <a:latin typeface="Monotype Corsiva" panose="03010101010201010101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539552" y="812169"/>
            <a:ext cx="8229600" cy="5328592"/>
          </a:xfrm>
        </p:spPr>
        <p:txBody>
          <a:bodyPr>
            <a:normAutofit/>
          </a:bodyPr>
          <a:lstStyle/>
          <a:p>
            <a:r>
              <a:rPr lang="uk-UA" b="1" i="1" smtClean="0">
                <a:latin typeface="Monotype Corsiva" panose="03010101010201010101" pitchFamily="66" charset="0"/>
              </a:rPr>
              <a:t>4 класи – 86 учасників – 72%  (119 учнів)</a:t>
            </a:r>
          </a:p>
          <a:p>
            <a:pPr marL="0" indent="0">
              <a:buNone/>
            </a:pPr>
            <a:r>
              <a:rPr lang="uk-UA" b="1" smtClean="0">
                <a:latin typeface="Monotype Corsiva" panose="03010101010201010101" pitchFamily="66" charset="0"/>
              </a:rPr>
              <a:t>Українська мова </a:t>
            </a:r>
            <a:endParaRPr lang="uk-UA" b="1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Початковий - 0, </a:t>
            </a:r>
          </a:p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Середній-26,</a:t>
            </a:r>
          </a:p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Достатній-31, </a:t>
            </a:r>
          </a:p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Високий -29</a:t>
            </a:r>
          </a:p>
          <a:p>
            <a:pPr marL="0" indent="0">
              <a:buNone/>
            </a:pPr>
            <a:r>
              <a:rPr lang="uk-UA" b="1" smtClean="0">
                <a:latin typeface="Monotype Corsiva" panose="03010101010201010101" pitchFamily="66" charset="0"/>
              </a:rPr>
              <a:t>Математика</a:t>
            </a:r>
            <a:r>
              <a:rPr lang="uk-UA" smtClean="0">
                <a:latin typeface="Monotype Corsiva" panose="03010101010201010101" pitchFamily="66" charset="0"/>
              </a:rPr>
              <a:t> </a:t>
            </a:r>
          </a:p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Початковий -3, </a:t>
            </a:r>
          </a:p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Середній-36, </a:t>
            </a:r>
          </a:p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Достатній-21, </a:t>
            </a:r>
          </a:p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Високий-26</a:t>
            </a:r>
          </a:p>
          <a:p>
            <a:pPr marL="0" indent="0">
              <a:buNone/>
            </a:pPr>
            <a:endParaRPr lang="uk-UA">
              <a:latin typeface="Monotype Corsiva" panose="03010101010201010101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137275"/>
            <a:ext cx="2952328" cy="7207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>
                <a:latin typeface="+mj-lt"/>
                <a:ea typeface="+mj-ea"/>
                <a:cs typeface="+mj-cs"/>
              </a:rPr>
              <a:t>#</a:t>
            </a:r>
            <a:r>
              <a:rPr lang="uk-UA" sz="2000" b="1">
                <a:latin typeface="+mj-lt"/>
                <a:ea typeface="+mj-ea"/>
                <a:cs typeface="+mj-cs"/>
              </a:rPr>
              <a:t>світло_для_кожного</a:t>
            </a:r>
          </a:p>
        </p:txBody>
      </p:sp>
      <p:pic>
        <p:nvPicPr>
          <p:cNvPr id="5" name="Picture 2" descr="C:\Users\User 105\Pictures\pngwing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16" y="4509120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07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22565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СЕМЕСТРОВИЙ</a:t>
            </a:r>
            <a:r>
              <a:rPr lang="uk-UA" smtClean="0"/>
              <a:t> </a:t>
            </a:r>
            <a:r>
              <a:rPr lang="uk-UA" smtClean="0">
                <a:latin typeface="Monotype Corsiva" panose="03010101010201010101" pitchFamily="66" charset="0"/>
              </a:rPr>
              <a:t>МОНІТОРИНГ</a:t>
            </a:r>
            <a:endParaRPr lang="uk-UA">
              <a:latin typeface="Monotype Corsiva" panose="03010101010201010101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539552" y="692696"/>
            <a:ext cx="8229600" cy="5328592"/>
          </a:xfrm>
        </p:spPr>
        <p:txBody>
          <a:bodyPr>
            <a:normAutofit/>
          </a:bodyPr>
          <a:lstStyle/>
          <a:p>
            <a:r>
              <a:rPr lang="uk-UA" b="1" smtClean="0">
                <a:latin typeface="Monotype Corsiva" panose="03010101010201010101" pitchFamily="66" charset="0"/>
              </a:rPr>
              <a:t>5 класи – 86 учасників – 77% (111 учнів)</a:t>
            </a:r>
          </a:p>
          <a:p>
            <a:pPr marL="0" indent="0">
              <a:buNone/>
            </a:pPr>
            <a:r>
              <a:rPr lang="uk-UA" b="1">
                <a:latin typeface="Monotype Corsiva" panose="03010101010201010101" pitchFamily="66" charset="0"/>
              </a:rPr>
              <a:t>Українська мова </a:t>
            </a:r>
            <a:endParaRPr lang="uk-UA" b="1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Початковий-6, </a:t>
            </a:r>
          </a:p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Середній-22, </a:t>
            </a:r>
          </a:p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Достатній-32, </a:t>
            </a:r>
          </a:p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Високий-26</a:t>
            </a:r>
            <a:endParaRPr lang="uk-UA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b="1" smtClean="0">
                <a:latin typeface="Monotype Corsiva" panose="03010101010201010101" pitchFamily="66" charset="0"/>
              </a:rPr>
              <a:t>Математика</a:t>
            </a:r>
            <a:r>
              <a:rPr lang="uk-UA" b="1">
                <a:latin typeface="Monotype Corsiva" panose="03010101010201010101" pitchFamily="66" charset="0"/>
              </a:rPr>
              <a:t> </a:t>
            </a:r>
            <a:endParaRPr lang="uk-UA" b="1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Початковий-0, </a:t>
            </a:r>
          </a:p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Середній-21, </a:t>
            </a:r>
          </a:p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Достатній -21, </a:t>
            </a:r>
          </a:p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Високий-44</a:t>
            </a:r>
            <a:endParaRPr lang="uk-UA">
              <a:latin typeface="Monotype Corsiva" panose="03010101010201010101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137275"/>
            <a:ext cx="2952328" cy="7207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>
                <a:latin typeface="+mj-lt"/>
                <a:ea typeface="+mj-ea"/>
                <a:cs typeface="+mj-cs"/>
              </a:rPr>
              <a:t>#</a:t>
            </a:r>
            <a:r>
              <a:rPr lang="uk-UA" sz="2000" b="1">
                <a:latin typeface="+mj-lt"/>
                <a:ea typeface="+mj-ea"/>
                <a:cs typeface="+mj-cs"/>
              </a:rPr>
              <a:t>світло_для_кожного</a:t>
            </a:r>
          </a:p>
        </p:txBody>
      </p:sp>
      <p:pic>
        <p:nvPicPr>
          <p:cNvPr id="5" name="Picture 2" descr="C:\Users\User 105\Pictures\pngwing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2257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СЕМЕСТРОВИЙ</a:t>
            </a:r>
            <a:r>
              <a:rPr lang="uk-UA" smtClean="0"/>
              <a:t> </a:t>
            </a:r>
            <a:r>
              <a:rPr lang="uk-UA" smtClean="0">
                <a:latin typeface="Monotype Corsiva" panose="03010101010201010101" pitchFamily="66" charset="0"/>
              </a:rPr>
              <a:t>МОНІТОРИНГ</a:t>
            </a:r>
            <a:endParaRPr lang="uk-UA">
              <a:latin typeface="Monotype Corsiva" panose="03010101010201010101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539552" y="692696"/>
            <a:ext cx="8229600" cy="5328592"/>
          </a:xfrm>
        </p:spPr>
        <p:txBody>
          <a:bodyPr>
            <a:normAutofit/>
          </a:bodyPr>
          <a:lstStyle/>
          <a:p>
            <a:r>
              <a:rPr lang="uk-UA" b="1">
                <a:latin typeface="Monotype Corsiva" panose="03010101010201010101" pitchFamily="66" charset="0"/>
              </a:rPr>
              <a:t>6 </a:t>
            </a:r>
            <a:r>
              <a:rPr lang="uk-UA" b="1" err="1">
                <a:latin typeface="Monotype Corsiva" panose="03010101010201010101" pitchFamily="66" charset="0"/>
              </a:rPr>
              <a:t>класи-</a:t>
            </a:r>
            <a:r>
              <a:rPr lang="uk-UA" b="1">
                <a:latin typeface="Monotype Corsiva" panose="03010101010201010101" pitchFamily="66" charset="0"/>
              </a:rPr>
              <a:t> 74 </a:t>
            </a:r>
            <a:r>
              <a:rPr lang="uk-UA" b="1" smtClean="0">
                <a:latin typeface="Monotype Corsiva" panose="03010101010201010101" pitchFamily="66" charset="0"/>
              </a:rPr>
              <a:t>учасники – 76% (97 учнів)</a:t>
            </a:r>
            <a:endParaRPr lang="uk-UA" b="1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b="1" smtClean="0">
                <a:latin typeface="Monotype Corsiva" panose="03010101010201010101" pitchFamily="66" charset="0"/>
              </a:rPr>
              <a:t>Українська </a:t>
            </a:r>
            <a:r>
              <a:rPr lang="uk-UA" b="1">
                <a:latin typeface="Monotype Corsiva" panose="03010101010201010101" pitchFamily="66" charset="0"/>
              </a:rPr>
              <a:t>мова </a:t>
            </a:r>
            <a:endParaRPr lang="uk-UA" b="1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Початковий-4, </a:t>
            </a:r>
          </a:p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Середній-23, </a:t>
            </a:r>
          </a:p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Достатній-27, </a:t>
            </a:r>
          </a:p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Високий-20</a:t>
            </a:r>
            <a:endParaRPr lang="uk-UA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b="1" smtClean="0">
                <a:latin typeface="Monotype Corsiva" panose="03010101010201010101" pitchFamily="66" charset="0"/>
              </a:rPr>
              <a:t>Математика</a:t>
            </a:r>
            <a:r>
              <a:rPr lang="uk-UA" b="1">
                <a:latin typeface="Monotype Corsiva" panose="03010101010201010101" pitchFamily="66" charset="0"/>
              </a:rPr>
              <a:t> </a:t>
            </a:r>
            <a:endParaRPr lang="uk-UA" b="1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>
                <a:latin typeface="Monotype Corsiva" panose="03010101010201010101" pitchFamily="66" charset="0"/>
              </a:rPr>
              <a:t>Початковий-4, </a:t>
            </a:r>
          </a:p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Середній-25, </a:t>
            </a:r>
            <a:endParaRPr lang="uk-UA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Достатній-30, </a:t>
            </a:r>
            <a:endParaRPr lang="uk-UA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Високий-15</a:t>
            </a:r>
            <a:endParaRPr lang="uk-UA">
              <a:latin typeface="Monotype Corsiva" panose="03010101010201010101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4907" y="6137275"/>
            <a:ext cx="2952328" cy="7207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>
                <a:latin typeface="+mj-lt"/>
                <a:ea typeface="+mj-ea"/>
                <a:cs typeface="+mj-cs"/>
              </a:rPr>
              <a:t>#</a:t>
            </a:r>
            <a:r>
              <a:rPr lang="uk-UA" sz="2000" b="1">
                <a:latin typeface="+mj-lt"/>
                <a:ea typeface="+mj-ea"/>
                <a:cs typeface="+mj-cs"/>
              </a:rPr>
              <a:t>світло_для_кожного</a:t>
            </a:r>
          </a:p>
        </p:txBody>
      </p:sp>
      <p:pic>
        <p:nvPicPr>
          <p:cNvPr id="5" name="Picture 2" descr="C:\Users\User 105\Pictures\pngwing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09120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91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Загальні критерії оцінювання здобувачів освіти</a:t>
            </a:r>
            <a:endParaRPr lang="uk-UA">
              <a:latin typeface="Monotype Corsiva" panose="03010101010201010101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u="sng" smtClean="0">
                <a:latin typeface="Monotype Corsiva" panose="03010101010201010101" pitchFamily="66" charset="0"/>
              </a:rPr>
              <a:t>Початковий рівень</a:t>
            </a:r>
          </a:p>
          <a:p>
            <a:r>
              <a:rPr lang="uk-UA" smtClean="0">
                <a:latin typeface="Monotype Corsiva" panose="03010101010201010101" pitchFamily="66" charset="0"/>
              </a:rPr>
              <a:t>1бал- Я знаю, яку тему вивчають на </a:t>
            </a:r>
            <a:r>
              <a:rPr lang="uk-UA" err="1" smtClean="0">
                <a:latin typeface="Monotype Corsiva" panose="03010101010201010101" pitchFamily="66" charset="0"/>
              </a:rPr>
              <a:t>уроці</a:t>
            </a:r>
            <a:r>
              <a:rPr lang="uk-UA" smtClean="0">
                <a:latin typeface="Monotype Corsiva" panose="03010101010201010101" pitchFamily="66" charset="0"/>
              </a:rPr>
              <a:t>;</a:t>
            </a:r>
          </a:p>
          <a:p>
            <a:r>
              <a:rPr lang="uk-UA" smtClean="0">
                <a:latin typeface="Monotype Corsiva" panose="03010101010201010101" pitchFamily="66" charset="0"/>
              </a:rPr>
              <a:t>2бали- Маю чіткі уявлення про об’єкт вивчення, можу відтворити незначну частину матеріалу;</a:t>
            </a:r>
          </a:p>
          <a:p>
            <a:r>
              <a:rPr lang="uk-UA" smtClean="0">
                <a:latin typeface="Monotype Corsiva" panose="03010101010201010101" pitchFamily="66" charset="0"/>
              </a:rPr>
              <a:t>3 бали- Відтворюю значну частину навчального матеріалу з допомогою вчителя, виконую прості завдання.  </a:t>
            </a:r>
          </a:p>
          <a:p>
            <a:pPr marL="0" indent="0">
              <a:buNone/>
            </a:pPr>
            <a:r>
              <a:rPr lang="uk-UA" b="1" u="sng">
                <a:latin typeface="Monotype Corsiva" panose="03010101010201010101" pitchFamily="66" charset="0"/>
              </a:rPr>
              <a:t>Середній </a:t>
            </a:r>
            <a:r>
              <a:rPr lang="uk-UA" b="1" u="sng" smtClean="0">
                <a:latin typeface="Monotype Corsiva" panose="03010101010201010101" pitchFamily="66" charset="0"/>
              </a:rPr>
              <a:t>рівень</a:t>
            </a:r>
          </a:p>
          <a:p>
            <a:r>
              <a:rPr lang="uk-UA" smtClean="0">
                <a:latin typeface="Monotype Corsiva" panose="03010101010201010101" pitchFamily="66" charset="0"/>
              </a:rPr>
              <a:t>4 бали- я можу за зразком виконати вправу чи задачу;</a:t>
            </a:r>
          </a:p>
          <a:p>
            <a:r>
              <a:rPr lang="uk-UA" smtClean="0">
                <a:latin typeface="Monotype Corsiva" panose="03010101010201010101" pitchFamily="66" charset="0"/>
              </a:rPr>
              <a:t>5 балів- можу відтворити основний матеріал, з помилками та </a:t>
            </a:r>
            <a:r>
              <a:rPr lang="uk-UA" err="1" smtClean="0">
                <a:latin typeface="Monotype Corsiva" panose="03010101010201010101" pitchFamily="66" charset="0"/>
              </a:rPr>
              <a:t>неточностями</a:t>
            </a:r>
            <a:r>
              <a:rPr lang="uk-UA" smtClean="0">
                <a:latin typeface="Monotype Corsiva" panose="03010101010201010101" pitchFamily="66" charset="0"/>
              </a:rPr>
              <a:t> дати визначення та сформулювати правило;</a:t>
            </a:r>
          </a:p>
          <a:p>
            <a:r>
              <a:rPr lang="uk-UA" smtClean="0">
                <a:latin typeface="Monotype Corsiva" panose="03010101010201010101" pitchFamily="66" charset="0"/>
              </a:rPr>
              <a:t>6балів- знаю і розумію основні положення навчального матеріалу, вмію застосовувати знання при виконанні завдання за зразком.</a:t>
            </a:r>
          </a:p>
          <a:p>
            <a:pPr marL="0" indent="0">
              <a:buNone/>
            </a:pPr>
            <a:endParaRPr lang="uk-UA">
              <a:latin typeface="Monotype Corsiva" panose="03010101010201010101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91672" y="6169154"/>
            <a:ext cx="2952328" cy="7207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>
                <a:latin typeface="+mj-lt"/>
                <a:ea typeface="+mj-ea"/>
                <a:cs typeface="+mj-cs"/>
              </a:rPr>
              <a:t>#</a:t>
            </a:r>
            <a:r>
              <a:rPr lang="uk-UA" b="1">
                <a:latin typeface="+mj-lt"/>
                <a:ea typeface="+mj-ea"/>
                <a:cs typeface="+mj-cs"/>
              </a:rPr>
              <a:t>світло_для_кожного</a:t>
            </a:r>
          </a:p>
        </p:txBody>
      </p:sp>
      <p:pic>
        <p:nvPicPr>
          <p:cNvPr id="5" name="Picture 2" descr="C:\Users\User 105\Pictures\pngwing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6023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4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>
                <a:latin typeface="Monotype Corsiva" panose="03010101010201010101" pitchFamily="66" charset="0"/>
              </a:rPr>
              <a:t>Загальні критерії оцінювання здобувачів освіти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457200" y="908720"/>
            <a:ext cx="822960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200" b="1" u="sng" smtClean="0">
                <a:latin typeface="Monotype Corsiva" panose="03010101010201010101" pitchFamily="66" charset="0"/>
              </a:rPr>
              <a:t>Достатній рівень</a:t>
            </a:r>
          </a:p>
          <a:p>
            <a:r>
              <a:rPr lang="uk-UA" sz="2200" smtClean="0">
                <a:latin typeface="Monotype Corsiva" panose="03010101010201010101" pitchFamily="66" charset="0"/>
              </a:rPr>
              <a:t>7балів- я правильно відтворюю навчальний матеріал, вмію наводити власні приклади;</a:t>
            </a:r>
          </a:p>
          <a:p>
            <a:r>
              <a:rPr lang="uk-UA" sz="2200" smtClean="0">
                <a:latin typeface="Monotype Corsiva" panose="03010101010201010101" pitchFamily="66" charset="0"/>
              </a:rPr>
              <a:t>8 балів- застосовую вивчений матеріал, вчуся аналізувати , встановлювати зв’язки між явищами, робити висновки;</a:t>
            </a:r>
          </a:p>
          <a:p>
            <a:r>
              <a:rPr lang="uk-UA" sz="2200" smtClean="0">
                <a:latin typeface="Monotype Corsiva" panose="03010101010201010101" pitchFamily="66" charset="0"/>
              </a:rPr>
              <a:t>9 балів- добре володію вивченим матеріалом, вмію аналізувати, систематизувати, самостійно аргументую думку.</a:t>
            </a:r>
          </a:p>
          <a:p>
            <a:pPr marL="0" indent="0">
              <a:buNone/>
            </a:pPr>
            <a:r>
              <a:rPr lang="uk-UA" sz="2200" b="1" u="sng" smtClean="0">
                <a:latin typeface="Monotype Corsiva" panose="03010101010201010101" pitchFamily="66" charset="0"/>
              </a:rPr>
              <a:t>Високий рівень</a:t>
            </a:r>
          </a:p>
          <a:p>
            <a:r>
              <a:rPr lang="uk-UA" sz="2200" smtClean="0">
                <a:latin typeface="Monotype Corsiva" panose="03010101010201010101" pitchFamily="66" charset="0"/>
              </a:rPr>
              <a:t>10 балів- маю повні глибокі знання, використовую їх у практичній діяльності, роблю висновки, узагальнення;</a:t>
            </a:r>
          </a:p>
          <a:p>
            <a:r>
              <a:rPr lang="uk-UA" sz="2200" smtClean="0">
                <a:latin typeface="Monotype Corsiva" panose="03010101010201010101" pitchFamily="66" charset="0"/>
              </a:rPr>
              <a:t>11 балів- маю гнучкі знання, вправно використовую їх, знаходжу та аналізую інформацію, умію розв’язувати проблему;</a:t>
            </a:r>
          </a:p>
          <a:p>
            <a:r>
              <a:rPr lang="uk-UA" sz="2200" smtClean="0">
                <a:latin typeface="Monotype Corsiva" panose="03010101010201010101" pitchFamily="66" charset="0"/>
              </a:rPr>
              <a:t>12 балів-маю системні знання, усвідомлено використовую їх, самостійно аналізую, оцінюю, узагальнюю інформацію, приймаю рішення.</a:t>
            </a:r>
            <a:endParaRPr lang="uk-UA" sz="2200">
              <a:latin typeface="Monotype Corsiva" panose="03010101010201010101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292268"/>
            <a:ext cx="3125157" cy="54868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1">
                <a:latin typeface="+mj-lt"/>
                <a:ea typeface="+mj-ea"/>
                <a:cs typeface="+mj-cs"/>
              </a:rPr>
              <a:t>#</a:t>
            </a:r>
            <a:r>
              <a:rPr lang="uk-UA" sz="1600" b="1">
                <a:latin typeface="+mj-lt"/>
                <a:ea typeface="+mj-ea"/>
                <a:cs typeface="+mj-cs"/>
              </a:rPr>
              <a:t>світло_для_кожного</a:t>
            </a:r>
          </a:p>
        </p:txBody>
      </p:sp>
      <p:pic>
        <p:nvPicPr>
          <p:cNvPr id="5" name="Picture 2" descr="C:\Users\User 105\Pictures\pngwing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99" y="197479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1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Освітній поступ</a:t>
            </a:r>
            <a:br>
              <a:rPr lang="uk-UA" smtClean="0">
                <a:latin typeface="Monotype Corsiva" panose="03010101010201010101" pitchFamily="66" charset="0"/>
              </a:rPr>
            </a:br>
            <a:r>
              <a:rPr lang="uk-UA">
                <a:latin typeface="Monotype Corsiva" panose="03010101010201010101" pitchFamily="66" charset="0"/>
              </a:rPr>
              <a:t>І</a:t>
            </a:r>
            <a:r>
              <a:rPr lang="uk-UA" smtClean="0">
                <a:latin typeface="Monotype Corsiva" panose="03010101010201010101" pitchFamily="66" charset="0"/>
              </a:rPr>
              <a:t>ндивідуальна освітня траєкторія</a:t>
            </a:r>
            <a:endParaRPr lang="uk-UA">
              <a:latin typeface="Monotype Corsiva" panose="03010101010201010101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smtClean="0">
                <a:latin typeface="Monotype Corsiva" panose="03010101010201010101" pitchFamily="66" charset="0"/>
              </a:rPr>
              <a:t>Кожна дитина має індивідуальну освітню траєкторію, яку спостерігають батьки щоденно (кожен навчається в своєму ритмі);</a:t>
            </a:r>
          </a:p>
          <a:p>
            <a:r>
              <a:rPr lang="uk-UA" smtClean="0">
                <a:latin typeface="Monotype Corsiva" panose="03010101010201010101" pitchFamily="66" charset="0"/>
              </a:rPr>
              <a:t>Зростання кожного відносно себе вчора;</a:t>
            </a:r>
          </a:p>
          <a:p>
            <a:r>
              <a:rPr lang="uk-UA" smtClean="0">
                <a:latin typeface="Monotype Corsiva" panose="03010101010201010101" pitchFamily="66" charset="0"/>
              </a:rPr>
              <a:t>Відсутнє поняття «помилки», кожна помилка - це чергова стадія розвитку та можливість поступу.</a:t>
            </a:r>
            <a:endParaRPr lang="uk-UA">
              <a:latin typeface="Monotype Corsiva" panose="03010101010201010101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137275"/>
            <a:ext cx="2952328" cy="7207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>
                <a:latin typeface="+mj-lt"/>
                <a:ea typeface="+mj-ea"/>
                <a:cs typeface="+mj-cs"/>
              </a:rPr>
              <a:t>#</a:t>
            </a:r>
            <a:r>
              <a:rPr lang="uk-UA" sz="2000" b="1">
                <a:latin typeface="+mj-lt"/>
                <a:ea typeface="+mj-ea"/>
                <a:cs typeface="+mj-cs"/>
              </a:rPr>
              <a:t>світло_для_кожного</a:t>
            </a:r>
          </a:p>
        </p:txBody>
      </p:sp>
      <p:pic>
        <p:nvPicPr>
          <p:cNvPr id="5" name="Picture 2" descr="C:\Users\User 105\Pictures\pngwing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156" y="443711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Олімпіади, конкурси, </a:t>
            </a:r>
            <a:r>
              <a:rPr lang="uk-UA" err="1" smtClean="0">
                <a:latin typeface="Monotype Corsiva" panose="03010101010201010101" pitchFamily="66" charset="0"/>
              </a:rPr>
              <a:t>квізи</a:t>
            </a:r>
            <a:endParaRPr lang="uk-UA">
              <a:latin typeface="Monotype Corsiva" panose="03010101010201010101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smtClean="0">
                <a:latin typeface="Monotype Corsiva" panose="03010101010201010101" pitchFamily="66" charset="0"/>
              </a:rPr>
              <a:t>Всеукраїнська олімпіада (математика –ІІ місце в міському етапі, 11 клас – Сергій </a:t>
            </a:r>
            <a:r>
              <a:rPr lang="uk-UA" err="1" smtClean="0">
                <a:latin typeface="Monotype Corsiva" panose="03010101010201010101" pitchFamily="66" charset="0"/>
              </a:rPr>
              <a:t>Муравльов</a:t>
            </a:r>
            <a:r>
              <a:rPr lang="uk-UA" smtClean="0">
                <a:latin typeface="Monotype Corsiva" panose="03010101010201010101" pitchFamily="66" charset="0"/>
              </a:rPr>
              <a:t>);</a:t>
            </a:r>
          </a:p>
          <a:p>
            <a:r>
              <a:rPr lang="uk-UA" smtClean="0">
                <a:latin typeface="Monotype Corsiva" panose="03010101010201010101" pitchFamily="66" charset="0"/>
              </a:rPr>
              <a:t>Міський </a:t>
            </a:r>
            <a:r>
              <a:rPr lang="uk-UA" err="1" smtClean="0">
                <a:latin typeface="Monotype Corsiva" panose="03010101010201010101" pitchFamily="66" charset="0"/>
              </a:rPr>
              <a:t>квіз</a:t>
            </a:r>
            <a:r>
              <a:rPr lang="uk-UA" smtClean="0">
                <a:latin typeface="Monotype Corsiva" panose="03010101010201010101" pitchFamily="66" charset="0"/>
              </a:rPr>
              <a:t> (ІІІ місце в районному етапі – команда 4 –</a:t>
            </a:r>
            <a:r>
              <a:rPr lang="uk-UA" err="1" smtClean="0">
                <a:latin typeface="Monotype Corsiva" panose="03010101010201010101" pitchFamily="66" charset="0"/>
              </a:rPr>
              <a:t>их</a:t>
            </a:r>
            <a:r>
              <a:rPr lang="uk-UA" smtClean="0">
                <a:latin typeface="Monotype Corsiva" panose="03010101010201010101" pitchFamily="66" charset="0"/>
              </a:rPr>
              <a:t> класів);</a:t>
            </a:r>
          </a:p>
          <a:p>
            <a:r>
              <a:rPr lang="uk-UA" smtClean="0">
                <a:latin typeface="Monotype Corsiva" panose="03010101010201010101" pitchFamily="66" charset="0"/>
              </a:rPr>
              <a:t>КІТ (інтернет олімпіада) з української </a:t>
            </a:r>
            <a:r>
              <a:rPr lang="uk-UA" err="1" smtClean="0">
                <a:latin typeface="Monotype Corsiva" panose="03010101010201010101" pitchFamily="66" charset="0"/>
              </a:rPr>
              <a:t>мови-Гнатишин</a:t>
            </a:r>
            <a:r>
              <a:rPr lang="uk-UA" smtClean="0">
                <a:latin typeface="Monotype Corsiva" panose="03010101010201010101" pitchFamily="66" charset="0"/>
              </a:rPr>
              <a:t> Юлія 10-А клас, серед переможців І етапу.</a:t>
            </a:r>
          </a:p>
          <a:p>
            <a:endParaRPr lang="uk-UA">
              <a:latin typeface="Monotype Corsiva" panose="03010101010201010101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882" y="6126624"/>
            <a:ext cx="2952328" cy="7207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>
                <a:latin typeface="+mj-lt"/>
                <a:ea typeface="+mj-ea"/>
                <a:cs typeface="+mj-cs"/>
              </a:rPr>
              <a:t>#</a:t>
            </a:r>
            <a:r>
              <a:rPr lang="uk-UA" sz="2000" b="1">
                <a:latin typeface="+mj-lt"/>
                <a:ea typeface="+mj-ea"/>
                <a:cs typeface="+mj-cs"/>
              </a:rPr>
              <a:t>світло_для_кожного</a:t>
            </a:r>
          </a:p>
        </p:txBody>
      </p:sp>
      <p:pic>
        <p:nvPicPr>
          <p:cNvPr id="5" name="Picture 2" descr="C:\Users\User 105\Pictures\pngwing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4581128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Спорт</a:t>
            </a:r>
            <a:endParaRPr lang="uk-UA">
              <a:latin typeface="Monotype Corsiva" panose="03010101010201010101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uk-UA">
                <a:latin typeface="Monotype Corsiva" panose="03010101010201010101" pitchFamily="66" charset="0"/>
              </a:rPr>
              <a:t>Шкільні ліги :</a:t>
            </a:r>
          </a:p>
          <a:p>
            <a:r>
              <a:rPr lang="uk-UA">
                <a:latin typeface="Monotype Corsiva" panose="03010101010201010101" pitchFamily="66" charset="0"/>
              </a:rPr>
              <a:t>Футбол - 1 місце у районному етапі ; 6 місце у міському </a:t>
            </a:r>
            <a:r>
              <a:rPr lang="uk-UA" smtClean="0">
                <a:latin typeface="Monotype Corsiva" panose="03010101010201010101" pitchFamily="66" charset="0"/>
              </a:rPr>
              <a:t>етапі;</a:t>
            </a:r>
            <a:endParaRPr lang="uk-UA">
              <a:latin typeface="Monotype Corsiva" panose="03010101010201010101" pitchFamily="66" charset="0"/>
            </a:endParaRPr>
          </a:p>
          <a:p>
            <a:r>
              <a:rPr lang="uk-UA">
                <a:latin typeface="Monotype Corsiva" panose="03010101010201010101" pitchFamily="66" charset="0"/>
              </a:rPr>
              <a:t>Баскетбол - 3 місце у районному </a:t>
            </a:r>
            <a:r>
              <a:rPr lang="uk-UA" smtClean="0">
                <a:latin typeface="Monotype Corsiva" panose="03010101010201010101" pitchFamily="66" charset="0"/>
              </a:rPr>
              <a:t>етапі;</a:t>
            </a:r>
            <a:endParaRPr lang="uk-UA">
              <a:latin typeface="Monotype Corsiva" panose="03010101010201010101" pitchFamily="66" charset="0"/>
            </a:endParaRPr>
          </a:p>
          <a:p>
            <a:r>
              <a:rPr lang="uk-UA">
                <a:latin typeface="Monotype Corsiva" panose="03010101010201010101" pitchFamily="66" charset="0"/>
              </a:rPr>
              <a:t>Волейбол - 5 місце у районному </a:t>
            </a:r>
            <a:r>
              <a:rPr lang="uk-UA" smtClean="0">
                <a:latin typeface="Monotype Corsiva" panose="03010101010201010101" pitchFamily="66" charset="0"/>
              </a:rPr>
              <a:t>етапі;</a:t>
            </a:r>
            <a:endParaRPr lang="uk-UA">
              <a:latin typeface="Monotype Corsiva" panose="03010101010201010101" pitchFamily="66" charset="0"/>
            </a:endParaRPr>
          </a:p>
          <a:p>
            <a:r>
              <a:rPr lang="uk-UA" err="1">
                <a:latin typeface="Monotype Corsiva" panose="03010101010201010101" pitchFamily="66" charset="0"/>
              </a:rPr>
              <a:t>Черлідинг</a:t>
            </a:r>
            <a:r>
              <a:rPr lang="uk-UA">
                <a:latin typeface="Monotype Corsiva" panose="03010101010201010101" pitchFamily="66" charset="0"/>
              </a:rPr>
              <a:t> - 1 місце у районний </a:t>
            </a:r>
            <a:r>
              <a:rPr lang="uk-UA" smtClean="0">
                <a:latin typeface="Monotype Corsiva" panose="03010101010201010101" pitchFamily="66" charset="0"/>
              </a:rPr>
              <a:t>етапі;</a:t>
            </a:r>
            <a:endParaRPr lang="uk-UA">
              <a:latin typeface="Monotype Corsiva" panose="03010101010201010101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4883" y="6137275"/>
            <a:ext cx="2952328" cy="7207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>
                <a:latin typeface="+mj-lt"/>
                <a:ea typeface="+mj-ea"/>
                <a:cs typeface="+mj-cs"/>
              </a:rPr>
              <a:t>#</a:t>
            </a:r>
            <a:r>
              <a:rPr lang="uk-UA" sz="2000" b="1">
                <a:latin typeface="+mj-lt"/>
                <a:ea typeface="+mj-ea"/>
                <a:cs typeface="+mj-cs"/>
              </a:rPr>
              <a:t>світло_для_кожного</a:t>
            </a:r>
          </a:p>
        </p:txBody>
      </p:sp>
      <p:pic>
        <p:nvPicPr>
          <p:cNvPr id="5" name="Picture 2" descr="C:\Users\User 105\Pictures\pngwing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451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8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Мистецтво</a:t>
            </a:r>
            <a:endParaRPr lang="uk-UA">
              <a:latin typeface="Monotype Corsiva" panose="03010101010201010101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smtClean="0">
                <a:latin typeface="Monotype Corsiva" panose="03010101010201010101" pitchFamily="66" charset="0"/>
              </a:rPr>
              <a:t>Конкурс «Золота </a:t>
            </a:r>
            <a:r>
              <a:rPr lang="uk-UA" b="1">
                <a:latin typeface="Monotype Corsiva" panose="03010101010201010101" pitchFamily="66" charset="0"/>
              </a:rPr>
              <a:t>перлина</a:t>
            </a:r>
            <a:r>
              <a:rPr lang="uk-UA" b="1" smtClean="0">
                <a:latin typeface="Monotype Corsiva" panose="03010101010201010101" pitchFamily="66" charset="0"/>
              </a:rPr>
              <a:t>»</a:t>
            </a:r>
            <a:endParaRPr lang="uk-UA" b="1">
              <a:latin typeface="Monotype Corsiva" panose="03010101010201010101" pitchFamily="66" charset="0"/>
            </a:endParaRPr>
          </a:p>
          <a:p>
            <a:r>
              <a:rPr lang="uk-UA" err="1">
                <a:latin typeface="Monotype Corsiva" panose="03010101010201010101" pitchFamily="66" charset="0"/>
              </a:rPr>
              <a:t>Петришин</a:t>
            </a:r>
            <a:r>
              <a:rPr lang="uk-UA">
                <a:latin typeface="Monotype Corsiva" panose="03010101010201010101" pitchFamily="66" charset="0"/>
              </a:rPr>
              <a:t> Ірина, 7 років - 1 місце</a:t>
            </a:r>
          </a:p>
          <a:p>
            <a:r>
              <a:rPr lang="uk-UA">
                <a:latin typeface="Monotype Corsiva" panose="03010101010201010101" pitchFamily="66" charset="0"/>
              </a:rPr>
              <a:t>Нікуліна Яніна, 7 років - 2 місце </a:t>
            </a:r>
          </a:p>
          <a:p>
            <a:r>
              <a:rPr lang="uk-UA" err="1">
                <a:latin typeface="Monotype Corsiva" panose="03010101010201010101" pitchFamily="66" charset="0"/>
              </a:rPr>
              <a:t>Саєвич</a:t>
            </a:r>
            <a:r>
              <a:rPr lang="uk-UA">
                <a:latin typeface="Monotype Corsiva" panose="03010101010201010101" pitchFamily="66" charset="0"/>
              </a:rPr>
              <a:t> Христина, 6 років - гран прі</a:t>
            </a:r>
          </a:p>
          <a:p>
            <a:r>
              <a:rPr lang="uk-UA">
                <a:latin typeface="Monotype Corsiva" panose="03010101010201010101" pitchFamily="66" charset="0"/>
              </a:rPr>
              <a:t>Лазар Олена, 10 років - 2 місце</a:t>
            </a:r>
          </a:p>
          <a:p>
            <a:r>
              <a:rPr lang="uk-UA">
                <a:latin typeface="Monotype Corsiva" panose="03010101010201010101" pitchFamily="66" charset="0"/>
              </a:rPr>
              <a:t>Когут Олена, 7 років - 1 місце</a:t>
            </a:r>
          </a:p>
          <a:p>
            <a:r>
              <a:rPr lang="uk-UA" err="1">
                <a:latin typeface="Monotype Corsiva" panose="03010101010201010101" pitchFamily="66" charset="0"/>
              </a:rPr>
              <a:t>Дімбровська</a:t>
            </a:r>
            <a:r>
              <a:rPr lang="uk-UA">
                <a:latin typeface="Monotype Corsiva" panose="03010101010201010101" pitchFamily="66" charset="0"/>
              </a:rPr>
              <a:t> Діана, 8 років - гран прі</a:t>
            </a:r>
          </a:p>
          <a:p>
            <a:r>
              <a:rPr lang="uk-UA" err="1">
                <a:latin typeface="Monotype Corsiva" panose="03010101010201010101" pitchFamily="66" charset="0"/>
              </a:rPr>
              <a:t>Рихлівська</a:t>
            </a:r>
            <a:r>
              <a:rPr lang="uk-UA">
                <a:latin typeface="Monotype Corsiva" panose="03010101010201010101" pitchFamily="66" charset="0"/>
              </a:rPr>
              <a:t> Неля, 8 років - 1 місце </a:t>
            </a:r>
          </a:p>
          <a:p>
            <a:r>
              <a:rPr lang="uk-UA" err="1">
                <a:latin typeface="Monotype Corsiva" panose="03010101010201010101" pitchFamily="66" charset="0"/>
              </a:rPr>
              <a:t>Саєвич</a:t>
            </a:r>
            <a:r>
              <a:rPr lang="uk-UA">
                <a:latin typeface="Monotype Corsiva" panose="03010101010201010101" pitchFamily="66" charset="0"/>
              </a:rPr>
              <a:t> Вікторія, 10 років - 1 місце</a:t>
            </a:r>
          </a:p>
          <a:p>
            <a:r>
              <a:rPr lang="uk-UA" err="1">
                <a:latin typeface="Monotype Corsiva" panose="03010101010201010101" pitchFamily="66" charset="0"/>
              </a:rPr>
              <a:t>Рехман</a:t>
            </a:r>
            <a:r>
              <a:rPr lang="uk-UA">
                <a:latin typeface="Monotype Corsiva" panose="03010101010201010101" pitchFamily="66" charset="0"/>
              </a:rPr>
              <a:t> Вікторія, 9 років - 2 місце</a:t>
            </a:r>
          </a:p>
          <a:p>
            <a:r>
              <a:rPr lang="uk-UA" err="1">
                <a:latin typeface="Monotype Corsiva" panose="03010101010201010101" pitchFamily="66" charset="0"/>
              </a:rPr>
              <a:t>Камінська</a:t>
            </a:r>
            <a:r>
              <a:rPr lang="uk-UA">
                <a:latin typeface="Monotype Corsiva" panose="03010101010201010101" pitchFamily="66" charset="0"/>
              </a:rPr>
              <a:t> </a:t>
            </a:r>
            <a:r>
              <a:rPr lang="uk-UA" err="1">
                <a:latin typeface="Monotype Corsiva" panose="03010101010201010101" pitchFamily="66" charset="0"/>
              </a:rPr>
              <a:t>Мірія</a:t>
            </a:r>
            <a:r>
              <a:rPr lang="uk-UA">
                <a:latin typeface="Monotype Corsiva" panose="03010101010201010101" pitchFamily="66" charset="0"/>
              </a:rPr>
              <a:t>, 10 років - 1 місце </a:t>
            </a:r>
          </a:p>
          <a:p>
            <a:r>
              <a:rPr lang="uk-UA" err="1">
                <a:latin typeface="Monotype Corsiva" panose="03010101010201010101" pitchFamily="66" charset="0"/>
              </a:rPr>
              <a:t>Кліщенко</a:t>
            </a:r>
            <a:r>
              <a:rPr lang="uk-UA">
                <a:latin typeface="Monotype Corsiva" panose="03010101010201010101" pitchFamily="66" charset="0"/>
              </a:rPr>
              <a:t> Вероніка, 11 років - 1 місце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137275"/>
            <a:ext cx="2952328" cy="7207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>
                <a:latin typeface="+mj-lt"/>
                <a:ea typeface="+mj-ea"/>
                <a:cs typeface="+mj-cs"/>
              </a:rPr>
              <a:t>#</a:t>
            </a:r>
            <a:r>
              <a:rPr lang="uk-UA" sz="2000" b="1">
                <a:latin typeface="+mj-lt"/>
                <a:ea typeface="+mj-ea"/>
                <a:cs typeface="+mj-cs"/>
              </a:rPr>
              <a:t>світло_для_кожного</a:t>
            </a:r>
          </a:p>
        </p:txBody>
      </p:sp>
      <p:pic>
        <p:nvPicPr>
          <p:cNvPr id="5" name="Picture 2" descr="C:\Users\User 105\Pictures\pngwing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212" y="4490457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4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559133"/>
            <a:ext cx="5410944" cy="99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dirty="0" smtClean="0">
                <a:solidFill>
                  <a:srgbClr val="0070C0"/>
                </a:solidFill>
              </a:rPr>
              <a:t>Мої освітні мрії 2023 р.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7" name="Пятиугольник 8"/>
          <p:cNvSpPr/>
          <p:nvPr/>
        </p:nvSpPr>
        <p:spPr>
          <a:xfrm>
            <a:off x="107504" y="580882"/>
            <a:ext cx="3024336" cy="677225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504" y="559133"/>
            <a:ext cx="2952328" cy="7207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>
                <a:latin typeface="+mj-lt"/>
                <a:ea typeface="+mj-ea"/>
                <a:cs typeface="+mj-cs"/>
              </a:rPr>
              <a:t>#</a:t>
            </a:r>
            <a:r>
              <a:rPr lang="uk-UA" sz="2000" b="1">
                <a:latin typeface="+mj-lt"/>
                <a:ea typeface="+mj-ea"/>
                <a:cs typeface="+mj-cs"/>
              </a:rPr>
              <a:t>світло_для_кожного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3512" y="1844824"/>
            <a:ext cx="8177239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#</a:t>
            </a:r>
            <a:r>
              <a:rPr lang="uk-UA" sz="2400" b="1" dirty="0" smtClean="0">
                <a:latin typeface="+mj-lt"/>
              </a:rPr>
              <a:t> </a:t>
            </a:r>
            <a:r>
              <a:rPr lang="uk-UA" sz="2400" b="1" dirty="0" smtClean="0"/>
              <a:t>Стипендія </a:t>
            </a:r>
            <a:r>
              <a:rPr lang="uk-UA" sz="2400" b="1" dirty="0"/>
              <a:t>імені Івана </a:t>
            </a:r>
            <a:r>
              <a:rPr lang="uk-UA" sz="2400" b="1" dirty="0" smtClean="0"/>
              <a:t>Пулюя</a:t>
            </a:r>
          </a:p>
          <a:p>
            <a:endParaRPr lang="uk-UA" sz="2400" b="1" dirty="0" smtClean="0"/>
          </a:p>
          <a:p>
            <a:r>
              <a:rPr lang="en-US" sz="2400" b="1" dirty="0" smtClean="0"/>
              <a:t>#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Квіз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–інтелектуальна</a:t>
            </a:r>
            <a:r>
              <a:rPr lang="uk-UA" sz="2400" b="1" dirty="0" smtClean="0"/>
              <a:t> гра для великої аудиторії</a:t>
            </a:r>
          </a:p>
          <a:p>
            <a:endParaRPr lang="uk-UA" sz="2400" b="1" dirty="0" smtClean="0">
              <a:latin typeface="+mj-lt"/>
            </a:endParaRPr>
          </a:p>
          <a:p>
            <a:r>
              <a:rPr lang="en-US" sz="2400" b="1" dirty="0"/>
              <a:t># </a:t>
            </a:r>
            <a:r>
              <a:rPr lang="uk-UA" sz="2400" b="1" dirty="0" smtClean="0">
                <a:latin typeface="+mj-lt"/>
              </a:rPr>
              <a:t>Програма Відчуй себе дослідником, винахідником </a:t>
            </a:r>
          </a:p>
          <a:p>
            <a:endParaRPr lang="uk-UA" sz="24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#</a:t>
            </a:r>
            <a:r>
              <a:rPr lang="uk-UA" sz="2400" b="1" dirty="0" smtClean="0">
                <a:latin typeface="+mj-lt"/>
              </a:rPr>
              <a:t> </a:t>
            </a:r>
            <a:r>
              <a:rPr lang="uk-UA" sz="2400" b="1" dirty="0" err="1" smtClean="0">
                <a:latin typeface="+mj-lt"/>
              </a:rPr>
              <a:t>Челендж</a:t>
            </a:r>
            <a:r>
              <a:rPr lang="uk-UA" sz="2400" b="1" smtClean="0">
                <a:latin typeface="+mj-lt"/>
              </a:rPr>
              <a:t> «Читаємо разом»</a:t>
            </a:r>
            <a:endParaRPr lang="uk-UA" sz="2400" b="1" dirty="0" smtClean="0">
              <a:latin typeface="+mj-lt"/>
            </a:endParaRPr>
          </a:p>
          <a:p>
            <a:endParaRPr lang="uk-UA" sz="24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#</a:t>
            </a:r>
            <a:r>
              <a:rPr lang="uk-UA" sz="2400" b="1" dirty="0" smtClean="0">
                <a:latin typeface="+mj-lt"/>
              </a:rPr>
              <a:t>  </a:t>
            </a:r>
            <a:r>
              <a:rPr lang="uk-UA" sz="2400" b="1" dirty="0" err="1" smtClean="0">
                <a:latin typeface="+mj-lt"/>
              </a:rPr>
              <a:t>Пулюївський</a:t>
            </a:r>
            <a:r>
              <a:rPr lang="uk-UA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EdCamp</a:t>
            </a:r>
            <a:r>
              <a:rPr lang="en-US" sz="2400" b="1" dirty="0" smtClean="0">
                <a:latin typeface="+mj-lt"/>
              </a:rPr>
              <a:t> </a:t>
            </a:r>
            <a:endParaRPr lang="uk-UA" sz="2400" b="1" dirty="0" smtClean="0">
              <a:latin typeface="+mj-lt"/>
            </a:endParaRPr>
          </a:p>
          <a:p>
            <a:endParaRPr lang="uk-UA" sz="2400" b="1" dirty="0" smtClean="0">
              <a:latin typeface="+mj-lt"/>
            </a:endParaRPr>
          </a:p>
          <a:p>
            <a:r>
              <a:rPr lang="uk-UA" sz="2400" b="1" dirty="0" smtClean="0">
                <a:latin typeface="+mj-lt"/>
              </a:rPr>
              <a:t>#  Оживи бібліотеку</a:t>
            </a:r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6711"/>
            <a:ext cx="6334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6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uk-UA">
                <a:latin typeface="Monotype Corsiva" panose="03010101010201010101" pitchFamily="66" charset="0"/>
              </a:rPr>
              <a:t>Мистецтво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457200" y="908720"/>
            <a:ext cx="8229600" cy="5688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b="1" smtClean="0">
                <a:latin typeface="Monotype Corsiva" panose="03010101010201010101" pitchFamily="66" charset="0"/>
              </a:rPr>
              <a:t>Конкурс «На </a:t>
            </a:r>
            <a:r>
              <a:rPr lang="uk-UA" sz="2000" b="1">
                <a:latin typeface="Monotype Corsiva" panose="03010101010201010101" pitchFamily="66" charset="0"/>
              </a:rPr>
              <a:t>крилах мистецтва</a:t>
            </a:r>
            <a:r>
              <a:rPr lang="uk-UA" sz="2000" b="1" smtClean="0">
                <a:latin typeface="Monotype Corsiva" panose="03010101010201010101" pitchFamily="66" charset="0"/>
              </a:rPr>
              <a:t>»</a:t>
            </a:r>
            <a:endParaRPr lang="uk-UA" sz="2000" b="1">
              <a:latin typeface="Monotype Corsiva" panose="03010101010201010101" pitchFamily="66" charset="0"/>
            </a:endParaRPr>
          </a:p>
          <a:p>
            <a:r>
              <a:rPr lang="uk-UA" sz="1800" err="1" smtClean="0">
                <a:latin typeface="Monotype Corsiva" panose="03010101010201010101" pitchFamily="66" charset="0"/>
              </a:rPr>
              <a:t>Дімбровська</a:t>
            </a:r>
            <a:r>
              <a:rPr lang="uk-UA" sz="1800" smtClean="0">
                <a:latin typeface="Monotype Corsiva" panose="03010101010201010101" pitchFamily="66" charset="0"/>
              </a:rPr>
              <a:t> Діана, 8 років - 1 місце                 </a:t>
            </a:r>
            <a:r>
              <a:rPr lang="uk-UA" sz="1800" err="1" smtClean="0">
                <a:latin typeface="Monotype Corsiva" panose="03010101010201010101" pitchFamily="66" charset="0"/>
              </a:rPr>
              <a:t>Поліщак</a:t>
            </a:r>
            <a:r>
              <a:rPr lang="uk-UA" sz="1800" smtClean="0">
                <a:latin typeface="Monotype Corsiva" panose="03010101010201010101" pitchFamily="66" charset="0"/>
              </a:rPr>
              <a:t> </a:t>
            </a:r>
            <a:r>
              <a:rPr lang="uk-UA" sz="1800">
                <a:latin typeface="Monotype Corsiva" panose="03010101010201010101" pitchFamily="66" charset="0"/>
              </a:rPr>
              <a:t>Софія, 9 років - 2 місце </a:t>
            </a:r>
          </a:p>
          <a:p>
            <a:r>
              <a:rPr lang="uk-UA" sz="1800">
                <a:latin typeface="Monotype Corsiva" panose="03010101010201010101" pitchFamily="66" charset="0"/>
              </a:rPr>
              <a:t>Нікуліна Яніна, 7 років - 2 </a:t>
            </a:r>
            <a:r>
              <a:rPr lang="uk-UA" sz="1800" smtClean="0">
                <a:latin typeface="Monotype Corsiva" panose="03010101010201010101" pitchFamily="66" charset="0"/>
              </a:rPr>
              <a:t>місце                          </a:t>
            </a:r>
            <a:r>
              <a:rPr lang="uk-UA" sz="1800" err="1" smtClean="0">
                <a:latin typeface="Monotype Corsiva" panose="03010101010201010101" pitchFamily="66" charset="0"/>
              </a:rPr>
              <a:t>Мужило</a:t>
            </a:r>
            <a:r>
              <a:rPr lang="uk-UA" sz="1800" smtClean="0">
                <a:latin typeface="Monotype Corsiva" panose="03010101010201010101" pitchFamily="66" charset="0"/>
              </a:rPr>
              <a:t> </a:t>
            </a:r>
            <a:r>
              <a:rPr lang="uk-UA" sz="1800">
                <a:latin typeface="Monotype Corsiva" panose="03010101010201010101" pitchFamily="66" charset="0"/>
              </a:rPr>
              <a:t>Христина, 6 років - 2 </a:t>
            </a:r>
          </a:p>
          <a:p>
            <a:r>
              <a:rPr lang="uk-UA" sz="1800" smtClean="0">
                <a:latin typeface="Monotype Corsiva" panose="03010101010201010101" pitchFamily="66" charset="0"/>
              </a:rPr>
              <a:t>                                                                                                                                   місце                        </a:t>
            </a:r>
            <a:endParaRPr lang="uk-UA" sz="1800">
              <a:latin typeface="Monotype Corsiva" panose="03010101010201010101" pitchFamily="66" charset="0"/>
            </a:endParaRPr>
          </a:p>
          <a:p>
            <a:r>
              <a:rPr lang="uk-UA" sz="1800">
                <a:latin typeface="Monotype Corsiva" panose="03010101010201010101" pitchFamily="66" charset="0"/>
              </a:rPr>
              <a:t>Поліщук Злата, 6 років - 3 місце </a:t>
            </a:r>
            <a:r>
              <a:rPr lang="uk-UA" sz="1800" smtClean="0">
                <a:latin typeface="Monotype Corsiva" panose="03010101010201010101" pitchFamily="66" charset="0"/>
              </a:rPr>
              <a:t>                         </a:t>
            </a:r>
            <a:r>
              <a:rPr lang="uk-UA" sz="1800" err="1" smtClean="0">
                <a:latin typeface="Monotype Corsiva" panose="03010101010201010101" pitchFamily="66" charset="0"/>
              </a:rPr>
              <a:t>Заяць</a:t>
            </a:r>
            <a:r>
              <a:rPr lang="uk-UA" sz="1800" smtClean="0">
                <a:latin typeface="Monotype Corsiva" panose="03010101010201010101" pitchFamily="66" charset="0"/>
              </a:rPr>
              <a:t> </a:t>
            </a:r>
            <a:r>
              <a:rPr lang="uk-UA" sz="1800">
                <a:latin typeface="Monotype Corsiva" panose="03010101010201010101" pitchFamily="66" charset="0"/>
              </a:rPr>
              <a:t>Марта, 6 років - 3 </a:t>
            </a:r>
            <a:r>
              <a:rPr lang="uk-UA" sz="1800" smtClean="0">
                <a:latin typeface="Monotype Corsiva" panose="03010101010201010101" pitchFamily="66" charset="0"/>
              </a:rPr>
              <a:t>місце</a:t>
            </a:r>
            <a:endParaRPr lang="uk-UA" sz="1800">
              <a:latin typeface="Monotype Corsiva" panose="03010101010201010101" pitchFamily="66" charset="0"/>
            </a:endParaRPr>
          </a:p>
          <a:p>
            <a:r>
              <a:rPr lang="uk-UA" sz="1800" err="1">
                <a:latin typeface="Monotype Corsiva" panose="03010101010201010101" pitchFamily="66" charset="0"/>
              </a:rPr>
              <a:t>Білоніжко</a:t>
            </a:r>
            <a:r>
              <a:rPr lang="uk-UA" sz="1800">
                <a:latin typeface="Monotype Corsiva" panose="03010101010201010101" pitchFamily="66" charset="0"/>
              </a:rPr>
              <a:t> Злата, 7 років - 1 місце </a:t>
            </a:r>
            <a:r>
              <a:rPr lang="uk-UA" sz="1800" smtClean="0">
                <a:latin typeface="Monotype Corsiva" panose="03010101010201010101" pitchFamily="66" charset="0"/>
              </a:rPr>
              <a:t>                      </a:t>
            </a:r>
            <a:r>
              <a:rPr lang="uk-UA" sz="1800" err="1">
                <a:latin typeface="Monotype Corsiva" panose="03010101010201010101" pitchFamily="66" charset="0"/>
              </a:rPr>
              <a:t>Мамич</a:t>
            </a:r>
            <a:r>
              <a:rPr lang="uk-UA" sz="1800">
                <a:latin typeface="Monotype Corsiva" panose="03010101010201010101" pitchFamily="66" charset="0"/>
              </a:rPr>
              <a:t> Маркіян, 6 років - 2 місце </a:t>
            </a:r>
          </a:p>
          <a:p>
            <a:r>
              <a:rPr lang="uk-UA" sz="1800" err="1">
                <a:latin typeface="Monotype Corsiva" panose="03010101010201010101" pitchFamily="66" charset="0"/>
              </a:rPr>
              <a:t>Кліщенко</a:t>
            </a:r>
            <a:r>
              <a:rPr lang="uk-UA" sz="1800">
                <a:latin typeface="Monotype Corsiva" panose="03010101010201010101" pitchFamily="66" charset="0"/>
              </a:rPr>
              <a:t> Вероніка, 11 років - гран </a:t>
            </a:r>
            <a:r>
              <a:rPr lang="uk-UA" sz="1800" smtClean="0">
                <a:latin typeface="Monotype Corsiva" panose="03010101010201010101" pitchFamily="66" charset="0"/>
              </a:rPr>
              <a:t>прі              </a:t>
            </a:r>
            <a:r>
              <a:rPr lang="uk-UA" sz="1800" err="1">
                <a:latin typeface="Monotype Corsiva" panose="03010101010201010101" pitchFamily="66" charset="0"/>
              </a:rPr>
              <a:t>Мамич</a:t>
            </a:r>
            <a:r>
              <a:rPr lang="uk-UA" sz="1800">
                <a:latin typeface="Monotype Corsiva" panose="03010101010201010101" pitchFamily="66" charset="0"/>
              </a:rPr>
              <a:t> Соломія, 6 років - 2 місце </a:t>
            </a:r>
          </a:p>
          <a:p>
            <a:r>
              <a:rPr lang="uk-UA" sz="1800">
                <a:latin typeface="Monotype Corsiva" panose="03010101010201010101" pitchFamily="66" charset="0"/>
              </a:rPr>
              <a:t>Хапко Василь, 7 років - 2 </a:t>
            </a:r>
            <a:r>
              <a:rPr lang="uk-UA" sz="1800" smtClean="0">
                <a:latin typeface="Monotype Corsiva" panose="03010101010201010101" pitchFamily="66" charset="0"/>
              </a:rPr>
              <a:t>місце                             </a:t>
            </a:r>
            <a:r>
              <a:rPr lang="uk-UA" sz="1800" err="1" smtClean="0">
                <a:latin typeface="Monotype Corsiva" panose="03010101010201010101" pitchFamily="66" charset="0"/>
              </a:rPr>
              <a:t>Мамич</a:t>
            </a:r>
            <a:r>
              <a:rPr lang="uk-UA" sz="1800" smtClean="0">
                <a:latin typeface="Monotype Corsiva" panose="03010101010201010101" pitchFamily="66" charset="0"/>
              </a:rPr>
              <a:t> </a:t>
            </a:r>
            <a:r>
              <a:rPr lang="uk-UA" sz="1800">
                <a:latin typeface="Monotype Corsiva" panose="03010101010201010101" pitchFamily="66" charset="0"/>
              </a:rPr>
              <a:t>Ярина, 9 років - 1 місце </a:t>
            </a:r>
          </a:p>
          <a:p>
            <a:r>
              <a:rPr lang="uk-UA" sz="1800" err="1">
                <a:latin typeface="Monotype Corsiva" panose="03010101010201010101" pitchFamily="66" charset="0"/>
              </a:rPr>
              <a:t>Петришин</a:t>
            </a:r>
            <a:r>
              <a:rPr lang="uk-UA" sz="1800">
                <a:latin typeface="Monotype Corsiva" panose="03010101010201010101" pitchFamily="66" charset="0"/>
              </a:rPr>
              <a:t> Ірина, 7 років - 1 місце </a:t>
            </a:r>
            <a:r>
              <a:rPr lang="uk-UA" sz="1800" smtClean="0">
                <a:latin typeface="Monotype Corsiva" panose="03010101010201010101" pitchFamily="66" charset="0"/>
              </a:rPr>
              <a:t>                      Шевчук </a:t>
            </a:r>
            <a:r>
              <a:rPr lang="uk-UA" sz="1800">
                <a:latin typeface="Monotype Corsiva" panose="03010101010201010101" pitchFamily="66" charset="0"/>
              </a:rPr>
              <a:t>Єва, 6 років - 1 місце </a:t>
            </a:r>
          </a:p>
          <a:p>
            <a:r>
              <a:rPr lang="uk-UA" sz="1800">
                <a:latin typeface="Monotype Corsiva" panose="03010101010201010101" pitchFamily="66" charset="0"/>
              </a:rPr>
              <a:t>Розмаїта Каріна, 6 років - 1 </a:t>
            </a:r>
            <a:r>
              <a:rPr lang="uk-UA" sz="1800" smtClean="0">
                <a:latin typeface="Monotype Corsiva" panose="03010101010201010101" pitchFamily="66" charset="0"/>
              </a:rPr>
              <a:t>місце                        </a:t>
            </a:r>
            <a:r>
              <a:rPr lang="uk-UA" sz="1800" err="1" smtClean="0">
                <a:latin typeface="Monotype Corsiva" panose="03010101010201010101" pitchFamily="66" charset="0"/>
              </a:rPr>
              <a:t>Равська</a:t>
            </a:r>
            <a:r>
              <a:rPr lang="uk-UA" sz="1800" smtClean="0">
                <a:latin typeface="Monotype Corsiva" panose="03010101010201010101" pitchFamily="66" charset="0"/>
              </a:rPr>
              <a:t> </a:t>
            </a:r>
            <a:r>
              <a:rPr lang="uk-UA" sz="1800">
                <a:latin typeface="Monotype Corsiva" panose="03010101010201010101" pitchFamily="66" charset="0"/>
              </a:rPr>
              <a:t>Христина, 7 років - 3 </a:t>
            </a:r>
          </a:p>
          <a:p>
            <a:r>
              <a:rPr lang="uk-UA" sz="1800" smtClean="0">
                <a:latin typeface="Monotype Corsiva" panose="03010101010201010101" pitchFamily="66" charset="0"/>
              </a:rPr>
              <a:t>                                                                                                                                    місце</a:t>
            </a:r>
            <a:endParaRPr lang="uk-UA" sz="1800">
              <a:latin typeface="Monotype Corsiva" panose="03010101010201010101" pitchFamily="66" charset="0"/>
            </a:endParaRPr>
          </a:p>
          <a:p>
            <a:r>
              <a:rPr lang="uk-UA" sz="1800">
                <a:latin typeface="Monotype Corsiva" panose="03010101010201010101" pitchFamily="66" charset="0"/>
              </a:rPr>
              <a:t>Бриль Дарина, 8 років - 1 </a:t>
            </a:r>
            <a:r>
              <a:rPr lang="uk-UA" sz="1800" smtClean="0">
                <a:latin typeface="Monotype Corsiva" panose="03010101010201010101" pitchFamily="66" charset="0"/>
              </a:rPr>
              <a:t>місце                           </a:t>
            </a:r>
            <a:r>
              <a:rPr lang="uk-UA" sz="1800" err="1" smtClean="0">
                <a:latin typeface="Monotype Corsiva" panose="03010101010201010101" pitchFamily="66" charset="0"/>
              </a:rPr>
              <a:t>Рихлівська</a:t>
            </a:r>
            <a:r>
              <a:rPr lang="uk-UA" sz="1800" smtClean="0">
                <a:latin typeface="Monotype Corsiva" panose="03010101010201010101" pitchFamily="66" charset="0"/>
              </a:rPr>
              <a:t> </a:t>
            </a:r>
            <a:r>
              <a:rPr lang="uk-UA" sz="1800">
                <a:latin typeface="Monotype Corsiva" panose="03010101010201010101" pitchFamily="66" charset="0"/>
              </a:rPr>
              <a:t>Неля, 8 років </a:t>
            </a:r>
            <a:r>
              <a:rPr lang="uk-UA" sz="1800" smtClean="0">
                <a:latin typeface="Monotype Corsiva" panose="03010101010201010101" pitchFamily="66" charset="0"/>
              </a:rPr>
              <a:t>– гран</a:t>
            </a:r>
          </a:p>
          <a:p>
            <a:r>
              <a:rPr lang="uk-UA" sz="1800">
                <a:latin typeface="Monotype Corsiva" panose="03010101010201010101" pitchFamily="66" charset="0"/>
              </a:rPr>
              <a:t> </a:t>
            </a:r>
            <a:r>
              <a:rPr lang="uk-UA" sz="1800" smtClean="0">
                <a:latin typeface="Monotype Corsiva" panose="03010101010201010101" pitchFamily="66" charset="0"/>
              </a:rPr>
              <a:t>                                                                                                                                      прі                   </a:t>
            </a:r>
            <a:endParaRPr lang="uk-UA" sz="1800">
              <a:latin typeface="Monotype Corsiva" panose="03010101010201010101" pitchFamily="66" charset="0"/>
            </a:endParaRPr>
          </a:p>
          <a:p>
            <a:r>
              <a:rPr lang="uk-UA" sz="1800">
                <a:latin typeface="Monotype Corsiva" panose="03010101010201010101" pitchFamily="66" charset="0"/>
              </a:rPr>
              <a:t>Лазар Олена, 10 років - 2 місце </a:t>
            </a:r>
            <a:r>
              <a:rPr lang="uk-UA" sz="1800" smtClean="0">
                <a:latin typeface="Monotype Corsiva" panose="03010101010201010101" pitchFamily="66" charset="0"/>
              </a:rPr>
              <a:t>                          </a:t>
            </a:r>
            <a:r>
              <a:rPr lang="uk-UA" sz="1800" err="1">
                <a:latin typeface="Monotype Corsiva" panose="03010101010201010101" pitchFamily="66" charset="0"/>
              </a:rPr>
              <a:t>Буцко</a:t>
            </a:r>
            <a:r>
              <a:rPr lang="uk-UA" sz="1800">
                <a:latin typeface="Monotype Corsiva" panose="03010101010201010101" pitchFamily="66" charset="0"/>
              </a:rPr>
              <a:t> Марта, 9 років - 3 місце</a:t>
            </a:r>
          </a:p>
          <a:p>
            <a:r>
              <a:rPr lang="uk-UA" sz="1800">
                <a:latin typeface="Monotype Corsiva" panose="03010101010201010101" pitchFamily="66" charset="0"/>
              </a:rPr>
              <a:t>Лучко Дарина, 8 років - 2 місце </a:t>
            </a:r>
            <a:r>
              <a:rPr lang="uk-UA" sz="1800" smtClean="0">
                <a:latin typeface="Monotype Corsiva" panose="03010101010201010101" pitchFamily="66" charset="0"/>
              </a:rPr>
              <a:t>                           </a:t>
            </a:r>
            <a:r>
              <a:rPr lang="uk-UA" sz="1800" err="1">
                <a:latin typeface="Monotype Corsiva" panose="03010101010201010101" pitchFamily="66" charset="0"/>
              </a:rPr>
              <a:t>Буцко</a:t>
            </a:r>
            <a:r>
              <a:rPr lang="uk-UA" sz="1800">
                <a:latin typeface="Monotype Corsiva" panose="03010101010201010101" pitchFamily="66" charset="0"/>
              </a:rPr>
              <a:t> Марта, 9 років - 3 </a:t>
            </a:r>
            <a:r>
              <a:rPr lang="uk-UA" sz="1800" smtClean="0">
                <a:latin typeface="Monotype Corsiva" panose="03010101010201010101" pitchFamily="66" charset="0"/>
              </a:rPr>
              <a:t>місце</a:t>
            </a:r>
            <a:endParaRPr lang="uk-UA" sz="1800">
              <a:latin typeface="Monotype Corsiva" panose="03010101010201010101" pitchFamily="66" charset="0"/>
            </a:endParaRPr>
          </a:p>
          <a:p>
            <a:r>
              <a:rPr lang="uk-UA" sz="1800">
                <a:latin typeface="Monotype Corsiva" panose="03010101010201010101" pitchFamily="66" charset="0"/>
              </a:rPr>
              <a:t>Батіг </a:t>
            </a:r>
            <a:r>
              <a:rPr lang="uk-UA" sz="1800" err="1">
                <a:latin typeface="Monotype Corsiva" panose="03010101010201010101" pitchFamily="66" charset="0"/>
              </a:rPr>
              <a:t>Ладислава</a:t>
            </a:r>
            <a:r>
              <a:rPr lang="uk-UA" sz="1800">
                <a:latin typeface="Monotype Corsiva" panose="03010101010201010101" pitchFamily="66" charset="0"/>
              </a:rPr>
              <a:t>, 8 років - 2 </a:t>
            </a:r>
            <a:r>
              <a:rPr lang="uk-UA" sz="1800" smtClean="0">
                <a:latin typeface="Monotype Corsiva" panose="03010101010201010101" pitchFamily="66" charset="0"/>
              </a:rPr>
              <a:t>місце</a:t>
            </a:r>
            <a:endParaRPr lang="uk-UA" sz="1800">
              <a:latin typeface="Monotype Corsiva" panose="03010101010201010101" pitchFamily="66" charset="0"/>
            </a:endParaRPr>
          </a:p>
        </p:txBody>
      </p:sp>
      <p:pic>
        <p:nvPicPr>
          <p:cNvPr id="4" name="Picture 2" descr="C:\Users\User 105\Pictures\pngwing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2656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481140"/>
            <a:ext cx="8229600" cy="850106"/>
          </a:xfrm>
        </p:spPr>
        <p:txBody>
          <a:bodyPr/>
          <a:lstStyle/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Винахідництво</a:t>
            </a:r>
            <a:endParaRPr lang="uk-UA">
              <a:latin typeface="Monotype Corsiva" panose="03010101010201010101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8229600" cy="5001419"/>
          </a:xfrm>
        </p:spPr>
        <p:txBody>
          <a:bodyPr/>
          <a:lstStyle/>
          <a:p>
            <a:r>
              <a:rPr lang="ru-RU" err="1" smtClean="0">
                <a:latin typeface="Monotype Corsiva" panose="03010101010201010101" pitchFamily="66" charset="0"/>
              </a:rPr>
              <a:t>Учасники</a:t>
            </a:r>
            <a:r>
              <a:rPr lang="ru-RU" smtClean="0">
                <a:latin typeface="Monotype Corsiva" panose="03010101010201010101" pitchFamily="66" charset="0"/>
              </a:rPr>
              <a:t> </a:t>
            </a:r>
            <a:r>
              <a:rPr lang="ru-RU" err="1" smtClean="0">
                <a:latin typeface="Monotype Corsiva" panose="03010101010201010101" pitchFamily="66" charset="0"/>
              </a:rPr>
              <a:t>Наукового</a:t>
            </a:r>
            <a:r>
              <a:rPr lang="ru-RU" smtClean="0">
                <a:latin typeface="Monotype Corsiva" panose="03010101010201010101" pitchFamily="66" charset="0"/>
              </a:rPr>
              <a:t> фестивалю </a:t>
            </a:r>
            <a:r>
              <a:rPr lang="en-US" smtClean="0">
                <a:latin typeface="Monotype Corsiva" panose="03010101010201010101" pitchFamily="66" charset="0"/>
              </a:rPr>
              <a:t>OL </a:t>
            </a:r>
            <a:r>
              <a:rPr lang="ru-RU" smtClean="0">
                <a:latin typeface="Monotype Corsiva" panose="03010101010201010101" pitchFamily="66" charset="0"/>
              </a:rPr>
              <a:t>у </a:t>
            </a:r>
            <a:r>
              <a:rPr lang="ru-RU" err="1" smtClean="0">
                <a:latin typeface="Monotype Corsiva" panose="03010101010201010101" pitchFamily="66" charset="0"/>
              </a:rPr>
              <a:t>Львові</a:t>
            </a:r>
            <a:r>
              <a:rPr lang="ru-RU" smtClean="0">
                <a:latin typeface="Monotype Corsiva" panose="03010101010201010101" pitchFamily="66" charset="0"/>
              </a:rPr>
              <a:t>;</a:t>
            </a:r>
          </a:p>
          <a:p>
            <a:r>
              <a:rPr lang="ru-RU" err="1" smtClean="0">
                <a:latin typeface="Monotype Corsiva" panose="03010101010201010101" pitchFamily="66" charset="0"/>
              </a:rPr>
              <a:t>Учасники</a:t>
            </a:r>
            <a:r>
              <a:rPr lang="ru-RU" smtClean="0">
                <a:latin typeface="Monotype Corsiva" panose="03010101010201010101" pitchFamily="66" charset="0"/>
              </a:rPr>
              <a:t> Клубу молодого </a:t>
            </a:r>
            <a:r>
              <a:rPr lang="ru-RU" err="1" smtClean="0">
                <a:latin typeface="Monotype Corsiva" panose="03010101010201010101" pitchFamily="66" charset="0"/>
              </a:rPr>
              <a:t>винахідника</a:t>
            </a:r>
            <a:r>
              <a:rPr lang="ru-RU" smtClean="0">
                <a:latin typeface="Monotype Corsiva" panose="03010101010201010101" pitchFamily="66" charset="0"/>
              </a:rPr>
              <a:t>;</a:t>
            </a:r>
          </a:p>
          <a:p>
            <a:r>
              <a:rPr lang="ru-RU" err="1" smtClean="0">
                <a:latin typeface="Monotype Corsiva" panose="03010101010201010101" pitchFamily="66" charset="0"/>
              </a:rPr>
              <a:t>Навчальний</a:t>
            </a:r>
            <a:r>
              <a:rPr lang="ru-RU" smtClean="0">
                <a:latin typeface="Monotype Corsiva" panose="03010101010201010101" pitchFamily="66" charset="0"/>
              </a:rPr>
              <a:t> </a:t>
            </a:r>
            <a:r>
              <a:rPr lang="ru-RU" err="1" smtClean="0">
                <a:latin typeface="Monotype Corsiva" panose="03010101010201010101" pitchFamily="66" charset="0"/>
              </a:rPr>
              <a:t>проєкт</a:t>
            </a:r>
            <a:r>
              <a:rPr lang="ru-RU" smtClean="0">
                <a:latin typeface="Monotype Corsiva" panose="03010101010201010101" pitchFamily="66" charset="0"/>
              </a:rPr>
              <a:t>: «</a:t>
            </a:r>
            <a:r>
              <a:rPr lang="ru-RU" err="1" smtClean="0">
                <a:latin typeface="Monotype Corsiva" panose="03010101010201010101" pitchFamily="66" charset="0"/>
              </a:rPr>
              <a:t>Трансплантація</a:t>
            </a:r>
            <a:r>
              <a:rPr lang="ru-RU" smtClean="0">
                <a:latin typeface="Monotype Corsiva" panose="03010101010201010101" pitchFamily="66" charset="0"/>
              </a:rPr>
              <a:t> </a:t>
            </a:r>
            <a:r>
              <a:rPr lang="ru-RU">
                <a:latin typeface="Monotype Corsiva" panose="03010101010201010101" pitchFamily="66" charset="0"/>
              </a:rPr>
              <a:t>3D - </a:t>
            </a:r>
            <a:r>
              <a:rPr lang="ru-RU" err="1">
                <a:latin typeface="Monotype Corsiva" panose="03010101010201010101" pitchFamily="66" charset="0"/>
              </a:rPr>
              <a:t>органів</a:t>
            </a:r>
            <a:r>
              <a:rPr lang="ru-RU">
                <a:latin typeface="Monotype Corsiva" panose="03010101010201010101" pitchFamily="66" charset="0"/>
              </a:rPr>
              <a:t>. </a:t>
            </a:r>
            <a:r>
              <a:rPr lang="ru-RU" err="1">
                <a:latin typeface="Monotype Corsiva" panose="03010101010201010101" pitchFamily="66" charset="0"/>
              </a:rPr>
              <a:t>Переваги</a:t>
            </a:r>
            <a:r>
              <a:rPr lang="ru-RU">
                <a:latin typeface="Monotype Corsiva" panose="03010101010201010101" pitchFamily="66" charset="0"/>
              </a:rPr>
              <a:t> та </a:t>
            </a:r>
            <a:r>
              <a:rPr lang="ru-RU" err="1" smtClean="0">
                <a:latin typeface="Monotype Corsiva" panose="03010101010201010101" pitchFamily="66" charset="0"/>
              </a:rPr>
              <a:t>недоліки</a:t>
            </a:r>
            <a:r>
              <a:rPr lang="ru-RU" smtClean="0">
                <a:latin typeface="Monotype Corsiva" panose="03010101010201010101" pitchFamily="66" charset="0"/>
              </a:rPr>
              <a:t>. </a:t>
            </a:r>
            <a:r>
              <a:rPr lang="ru-RU" err="1" smtClean="0">
                <a:latin typeface="Monotype Corsiva" panose="03010101010201010101" pitchFamily="66" charset="0"/>
              </a:rPr>
              <a:t>Використання</a:t>
            </a:r>
            <a:r>
              <a:rPr lang="ru-RU" smtClean="0">
                <a:latin typeface="Monotype Corsiva" panose="03010101010201010101" pitchFamily="66" charset="0"/>
              </a:rPr>
              <a:t> </a:t>
            </a:r>
            <a:r>
              <a:rPr lang="ru-RU">
                <a:latin typeface="Monotype Corsiva" panose="03010101010201010101" pitchFamily="66" charset="0"/>
              </a:rPr>
              <a:t>3D </a:t>
            </a:r>
            <a:r>
              <a:rPr lang="ru-RU" smtClean="0">
                <a:latin typeface="Monotype Corsiva" panose="03010101010201010101" pitchFamily="66" charset="0"/>
              </a:rPr>
              <a:t>– принтера.</a:t>
            </a:r>
            <a:endParaRPr lang="uk-UA">
              <a:latin typeface="Monotype Corsiva" panose="03010101010201010101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0817" y="6021288"/>
            <a:ext cx="2952328" cy="7207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>
                <a:latin typeface="+mj-lt"/>
                <a:ea typeface="+mj-ea"/>
                <a:cs typeface="+mj-cs"/>
              </a:rPr>
              <a:t>#</a:t>
            </a:r>
            <a:r>
              <a:rPr lang="uk-UA" sz="2000" b="1">
                <a:latin typeface="+mj-lt"/>
                <a:ea typeface="+mj-ea"/>
                <a:cs typeface="+mj-cs"/>
              </a:rPr>
              <a:t>світло_для_кожного</a:t>
            </a:r>
          </a:p>
        </p:txBody>
      </p:sp>
      <p:pic>
        <p:nvPicPr>
          <p:cNvPr id="5" name="Picture 2" descr="C:\Users\User 105\Pictures\pngwing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49111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3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Освітні втрати та компенсаторні заходи</a:t>
            </a:r>
            <a:endParaRPr lang="uk-UA">
              <a:latin typeface="Monotype Corsiva" panose="03010101010201010101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mtClean="0">
                <a:latin typeface="Monotype Corsiva" panose="03010101010201010101" pitchFamily="66" charset="0"/>
              </a:rPr>
              <a:t>Освітні втрати з різних галузей в межах </a:t>
            </a:r>
          </a:p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5-10 %.</a:t>
            </a:r>
          </a:p>
          <a:p>
            <a:pPr marL="0" indent="0">
              <a:buNone/>
            </a:pPr>
            <a:r>
              <a:rPr lang="uk-UA" smtClean="0">
                <a:latin typeface="Monotype Corsiva" panose="03010101010201010101" pitchFamily="66" charset="0"/>
              </a:rPr>
              <a:t>Шляхи подолання освітніх втрат:</a:t>
            </a:r>
          </a:p>
          <a:p>
            <a:r>
              <a:rPr lang="uk-UA" smtClean="0">
                <a:latin typeface="Monotype Corsiva" panose="03010101010201010101" pitchFamily="66" charset="0"/>
              </a:rPr>
              <a:t>Потоки природничих дисциплін;</a:t>
            </a:r>
          </a:p>
          <a:p>
            <a:r>
              <a:rPr lang="uk-UA" smtClean="0">
                <a:latin typeface="Monotype Corsiva" panose="03010101010201010101" pitchFamily="66" charset="0"/>
              </a:rPr>
              <a:t>Навчальні лабораторні/експериментальні роботи в </a:t>
            </a:r>
            <a:r>
              <a:rPr lang="en-US" err="1" smtClean="0">
                <a:latin typeface="Monotype Corsiva" panose="03010101010201010101" pitchFamily="66" charset="0"/>
              </a:rPr>
              <a:t>Lviv</a:t>
            </a:r>
            <a:r>
              <a:rPr lang="uk-UA" smtClean="0">
                <a:latin typeface="Monotype Corsiva" panose="03010101010201010101" pitchFamily="66" charset="0"/>
              </a:rPr>
              <a:t> </a:t>
            </a:r>
            <a:r>
              <a:rPr lang="en-US" err="1" smtClean="0">
                <a:latin typeface="Monotype Corsiva" panose="03010101010201010101" pitchFamily="66" charset="0"/>
              </a:rPr>
              <a:t>OpenLab</a:t>
            </a:r>
            <a:r>
              <a:rPr lang="en-US" smtClean="0">
                <a:latin typeface="Monotype Corsiva" panose="03010101010201010101" pitchFamily="66" charset="0"/>
              </a:rPr>
              <a:t>, </a:t>
            </a:r>
            <a:r>
              <a:rPr lang="en-US" err="1" smtClean="0">
                <a:latin typeface="Monotype Corsiva" panose="03010101010201010101" pitchFamily="66" charset="0"/>
              </a:rPr>
              <a:t>EdLend</a:t>
            </a:r>
            <a:r>
              <a:rPr lang="uk-UA" smtClean="0">
                <a:latin typeface="Monotype Corsiva" panose="03010101010201010101" pitchFamily="66" charset="0"/>
              </a:rPr>
              <a:t>, Музей науки, дельфінарій, філармонія, музеї та галереї нашого міста</a:t>
            </a:r>
            <a:r>
              <a:rPr lang="en-US" smtClean="0">
                <a:latin typeface="Monotype Corsiva" panose="03010101010201010101" pitchFamily="66" charset="0"/>
              </a:rPr>
              <a:t> –</a:t>
            </a:r>
            <a:r>
              <a:rPr lang="uk-UA">
                <a:latin typeface="Monotype Corsiva" panose="03010101010201010101" pitchFamily="66" charset="0"/>
              </a:rPr>
              <a:t> </a:t>
            </a:r>
            <a:r>
              <a:rPr lang="uk-UA" smtClean="0">
                <a:latin typeface="Monotype Corsiva" panose="03010101010201010101" pitchFamily="66" charset="0"/>
              </a:rPr>
              <a:t>уже звичні освітні простори;</a:t>
            </a:r>
            <a:endParaRPr lang="uk-UA">
              <a:latin typeface="Monotype Corsiva" panose="03010101010201010101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25516" y="6137275"/>
            <a:ext cx="2952328" cy="7207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>
                <a:latin typeface="+mj-lt"/>
                <a:ea typeface="+mj-ea"/>
                <a:cs typeface="+mj-cs"/>
              </a:rPr>
              <a:t>#</a:t>
            </a:r>
            <a:r>
              <a:rPr lang="uk-UA" sz="2000" b="1">
                <a:latin typeface="+mj-lt"/>
                <a:ea typeface="+mj-ea"/>
                <a:cs typeface="+mj-cs"/>
              </a:rPr>
              <a:t>світло_для_кожного</a:t>
            </a:r>
          </a:p>
        </p:txBody>
      </p:sp>
      <p:pic>
        <p:nvPicPr>
          <p:cNvPr id="5" name="Picture 2" descr="C:\Users\User 105\Pictures\pngwing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3711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3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-18181" y="1599034"/>
            <a:ext cx="8064896" cy="720080"/>
          </a:xfrm>
        </p:spPr>
        <p:txBody>
          <a:bodyPr>
            <a:normAutofit lnSpcReduction="10000"/>
          </a:bodyPr>
          <a:lstStyle/>
          <a:p>
            <a:r>
              <a:rPr lang="uk-UA" sz="180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Заробітня</a:t>
            </a:r>
            <a:r>
              <a:rPr lang="uk-UA" sz="1800" smtClean="0">
                <a:solidFill>
                  <a:schemeClr val="tx1"/>
                </a:solidFill>
                <a:latin typeface="Monotype Corsiva" panose="03010101010201010101" pitchFamily="66" charset="0"/>
              </a:rPr>
              <a:t> плата:  Субвенція – 10 862 400,00 грн (податок  2 389 730,00)</a:t>
            </a:r>
          </a:p>
          <a:p>
            <a:r>
              <a:rPr lang="uk-UA" sz="1800" smtClean="0">
                <a:solidFill>
                  <a:schemeClr val="tx1"/>
                </a:solidFill>
                <a:latin typeface="Monotype Corsiva" panose="03010101010201010101" pitchFamily="66" charset="0"/>
              </a:rPr>
              <a:t>                                  Місцевий бюджет – 10 017580,00 </a:t>
            </a:r>
            <a:r>
              <a:rPr lang="uk-UA" sz="1800">
                <a:solidFill>
                  <a:schemeClr val="tx1"/>
                </a:solidFill>
                <a:latin typeface="Monotype Corsiva" panose="03010101010201010101" pitchFamily="66" charset="0"/>
              </a:rPr>
              <a:t>грн</a:t>
            </a:r>
            <a:r>
              <a:rPr lang="uk-UA" sz="1800" smtClean="0">
                <a:solidFill>
                  <a:schemeClr val="tx1"/>
                </a:solidFill>
                <a:latin typeface="Monotype Corsiva" panose="03010101010201010101" pitchFamily="66" charset="0"/>
              </a:rPr>
              <a:t>(податок  2 232 907,00)</a:t>
            </a:r>
            <a:endParaRPr lang="uk-UA" sz="180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8378" y="0"/>
            <a:ext cx="7772400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>
                <a:latin typeface="Monotype Corsiva" panose="03010101010201010101" pitchFamily="66" charset="0"/>
              </a:rPr>
              <a:t>Бюджет 2023 р. </a:t>
            </a:r>
            <a:br>
              <a:rPr lang="uk-UA" dirty="0" smtClean="0">
                <a:latin typeface="Monotype Corsiva" panose="03010101010201010101" pitchFamily="66" charset="0"/>
              </a:rPr>
            </a:br>
            <a:r>
              <a:rPr lang="uk-UA" dirty="0" smtClean="0">
                <a:latin typeface="Monotype Corsiva" panose="03010101010201010101" pitchFamily="66" charset="0"/>
              </a:rPr>
              <a:t> 42 779 239,32 </a:t>
            </a:r>
            <a:r>
              <a:rPr lang="uk-UA" dirty="0" err="1" smtClean="0">
                <a:latin typeface="Monotype Corsiva" panose="03010101010201010101" pitchFamily="66" charset="0"/>
              </a:rPr>
              <a:t>грн</a:t>
            </a:r>
            <a:endParaRPr lang="uk-UA" dirty="0">
              <a:latin typeface="Monotype Corsiva" panose="03010101010201010101" pitchFamily="66" charset="0"/>
            </a:endParaRPr>
          </a:p>
        </p:txBody>
      </p:sp>
      <p:sp>
        <p:nvSpPr>
          <p:cNvPr id="4" name="Підзаголовок 2"/>
          <p:cNvSpPr txBox="1">
            <a:spLocks/>
          </p:cNvSpPr>
          <p:nvPr/>
        </p:nvSpPr>
        <p:spPr>
          <a:xfrm>
            <a:off x="-2089957" y="2503780"/>
            <a:ext cx="806489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Комунальні послуги – 1 902 788,00</a:t>
            </a:r>
            <a:r>
              <a:rPr lang="uk-UA" sz="1800">
                <a:solidFill>
                  <a:schemeClr val="tx1"/>
                </a:solidFill>
                <a:latin typeface="Monotype Corsiva" panose="03010101010201010101" pitchFamily="66" charset="0"/>
              </a:rPr>
              <a:t> грн</a:t>
            </a:r>
            <a:endParaRPr lang="uk-UA" sz="180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798" y="3297275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>
                <a:latin typeface="Monotype Corsiva" panose="03010101010201010101" pitchFamily="66" charset="0"/>
              </a:rPr>
              <a:t>Харчування  2 309 </a:t>
            </a:r>
            <a:r>
              <a:rPr lang="uk-UA" smtClean="0">
                <a:latin typeface="Monotype Corsiva" panose="03010101010201010101" pitchFamily="66" charset="0"/>
              </a:rPr>
              <a:t>570,00 </a:t>
            </a:r>
            <a:r>
              <a:rPr lang="uk-UA">
                <a:latin typeface="Monotype Corsiva" panose="03010101010201010101" pitchFamily="66" charset="0"/>
              </a:rPr>
              <a:t>грн</a:t>
            </a:r>
          </a:p>
          <a:p>
            <a:r>
              <a:rPr lang="uk-UA" smtClean="0"/>
              <a:t> </a:t>
            </a:r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183561" y="412332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mtClean="0">
                <a:latin typeface="Monotype Corsiva" panose="03010101010201010101" pitchFamily="66" charset="0"/>
              </a:rPr>
              <a:t>Бюджет розвитку  9 087  999,00 </a:t>
            </a:r>
            <a:r>
              <a:rPr lang="uk-UA">
                <a:latin typeface="Monotype Corsiva" panose="03010101010201010101" pitchFamily="66" charset="0"/>
              </a:rPr>
              <a:t>грн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877" y="488193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mtClean="0">
                <a:latin typeface="Monotype Corsiva" panose="03010101010201010101" pitchFamily="66" charset="0"/>
              </a:rPr>
              <a:t>Придбання (2210) – 1 198 670,64 </a:t>
            </a:r>
            <a:r>
              <a:rPr lang="uk-UA">
                <a:latin typeface="Monotype Corsiva" panose="03010101010201010101" pitchFamily="66" charset="0"/>
              </a:rPr>
              <a:t>грн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5017" y="5373216"/>
            <a:ext cx="6189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Monotype Corsiva" panose="03010101010201010101" pitchFamily="66" charset="0"/>
              </a:rPr>
              <a:t>Придбання ((2220), медикаменти)  - 38 957,00 </a:t>
            </a:r>
            <a:r>
              <a:rPr lang="uk-UA" dirty="0" err="1" smtClean="0">
                <a:latin typeface="Monotype Corsiva" panose="03010101010201010101" pitchFamily="66" charset="0"/>
              </a:rPr>
              <a:t>грн</a:t>
            </a:r>
            <a:r>
              <a:rPr lang="uk-UA" dirty="0" smtClean="0">
                <a:latin typeface="Monotype Corsiva" panose="03010101010201010101" pitchFamily="66" charset="0"/>
              </a:rPr>
              <a:t/>
            </a:r>
            <a:br>
              <a:rPr lang="uk-UA" dirty="0" smtClean="0">
                <a:latin typeface="Monotype Corsiva" panose="03010101010201010101" pitchFamily="66" charset="0"/>
              </a:rPr>
            </a:br>
            <a:r>
              <a:rPr lang="uk-UA" dirty="0" smtClean="0">
                <a:latin typeface="Monotype Corsiva" panose="03010101010201010101" pitchFamily="66" charset="0"/>
              </a:rPr>
              <a:t/>
            </a:r>
            <a:br>
              <a:rPr lang="uk-UA" dirty="0" smtClean="0">
                <a:latin typeface="Monotype Corsiva" panose="03010101010201010101" pitchFamily="66" charset="0"/>
              </a:rPr>
            </a:br>
            <a:r>
              <a:rPr lang="uk-UA" b="1" dirty="0" smtClean="0">
                <a:latin typeface="Monotype Corsiva" panose="03010101010201010101" pitchFamily="66" charset="0"/>
              </a:rPr>
              <a:t>Проведено 10 тендерів, </a:t>
            </a:r>
            <a:r>
              <a:rPr lang="uk-UA" b="1" dirty="0" err="1" smtClean="0">
                <a:latin typeface="Monotype Corsiva" panose="03010101010201010101" pitchFamily="66" charset="0"/>
              </a:rPr>
              <a:t>підпимано</a:t>
            </a:r>
            <a:r>
              <a:rPr lang="uk-UA" b="1" dirty="0" smtClean="0">
                <a:latin typeface="Monotype Corsiva" panose="03010101010201010101" pitchFamily="66" charset="0"/>
              </a:rPr>
              <a:t> 71 угоду, пройдено 2 моніторинги</a:t>
            </a:r>
            <a:endParaRPr lang="uk-UA" b="1" dirty="0"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6576" y="430798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mtClean="0">
                <a:latin typeface="Monotype Corsiva" panose="03010101010201010101" pitchFamily="66" charset="0"/>
              </a:rPr>
              <a:t>Послуга (2240) – 2 452 641,68 </a:t>
            </a:r>
            <a:r>
              <a:rPr lang="uk-UA">
                <a:latin typeface="Monotype Corsiva" panose="03010101010201010101" pitchFamily="66" charset="0"/>
              </a:rPr>
              <a:t>грн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4394500" y="4941494"/>
            <a:ext cx="446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mtClean="0">
                <a:latin typeface="Monotype Corsiva" panose="03010101010201010101" pitchFamily="66" charset="0"/>
              </a:rPr>
              <a:t>Послуга ( </a:t>
            </a:r>
            <a:r>
              <a:rPr lang="uk-UA">
                <a:latin typeface="Monotype Corsiva" panose="03010101010201010101" pitchFamily="66" charset="0"/>
              </a:rPr>
              <a:t>(</a:t>
            </a:r>
            <a:r>
              <a:rPr lang="uk-UA" smtClean="0">
                <a:latin typeface="Monotype Corsiva" panose="03010101010201010101" pitchFamily="66" charset="0"/>
              </a:rPr>
              <a:t>2240) , утилізація ламп) – 1 377,00 </a:t>
            </a:r>
            <a:r>
              <a:rPr lang="uk-UA">
                <a:latin typeface="Monotype Corsiva" panose="03010101010201010101" pitchFamily="66" charset="0"/>
              </a:rPr>
              <a:t>грн</a:t>
            </a:r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5887070" y="3657267"/>
            <a:ext cx="3903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mtClean="0">
                <a:latin typeface="Monotype Corsiva" panose="03010101010201010101" pitchFamily="66" charset="0"/>
              </a:rPr>
              <a:t>Субвенція ООП – 107  117,00</a:t>
            </a:r>
            <a:r>
              <a:rPr lang="uk-UA">
                <a:latin typeface="Monotype Corsiva" panose="03010101010201010101" pitchFamily="66" charset="0"/>
              </a:rPr>
              <a:t> грн</a:t>
            </a:r>
            <a:endParaRPr lang="uk-UA"/>
          </a:p>
        </p:txBody>
      </p:sp>
      <p:sp>
        <p:nvSpPr>
          <p:cNvPr id="14" name="Прямокутник 13"/>
          <p:cNvSpPr/>
          <p:nvPr/>
        </p:nvSpPr>
        <p:spPr>
          <a:xfrm>
            <a:off x="6286023" y="2978064"/>
            <a:ext cx="2085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mtClean="0">
                <a:latin typeface="Monotype Corsiva" panose="03010101010201010101" pitchFamily="66" charset="0"/>
              </a:rPr>
              <a:t>НУШ -  55 419,00 </a:t>
            </a:r>
            <a:r>
              <a:rPr lang="uk-UA">
                <a:latin typeface="Monotype Corsiva" panose="03010101010201010101" pitchFamily="66" charset="0"/>
              </a:rPr>
              <a:t>грн</a:t>
            </a:r>
            <a:endParaRPr lang="uk-UA"/>
          </a:p>
        </p:txBody>
      </p:sp>
      <p:sp>
        <p:nvSpPr>
          <p:cNvPr id="15" name="Прямокутник 14"/>
          <p:cNvSpPr/>
          <p:nvPr/>
        </p:nvSpPr>
        <p:spPr>
          <a:xfrm>
            <a:off x="4596176" y="2319114"/>
            <a:ext cx="4648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mtClean="0">
                <a:latin typeface="Monotype Corsiva" panose="03010101010201010101" pitchFamily="66" charset="0"/>
              </a:rPr>
              <a:t>Програма «Успішний педагог-2023» - 93 180,00</a:t>
            </a:r>
            <a:r>
              <a:rPr lang="uk-UA">
                <a:latin typeface="Monotype Corsiva" panose="03010101010201010101" pitchFamily="66" charset="0"/>
              </a:rPr>
              <a:t> грн</a:t>
            </a:r>
            <a:r>
              <a:rPr lang="uk-UA" smtClean="0">
                <a:latin typeface="Monotype Corsiva" panose="03010101010201010101" pitchFamily="66" charset="0"/>
              </a:rPr>
              <a:t> </a:t>
            </a:r>
            <a:endParaRPr lang="uk-UA"/>
          </a:p>
        </p:txBody>
      </p:sp>
      <p:sp>
        <p:nvSpPr>
          <p:cNvPr id="17" name="Овал 16"/>
          <p:cNvSpPr/>
          <p:nvPr/>
        </p:nvSpPr>
        <p:spPr>
          <a:xfrm>
            <a:off x="3372832" y="2786798"/>
            <a:ext cx="2313744" cy="16233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/>
        </p:nvSpPr>
        <p:spPr>
          <a:xfrm>
            <a:off x="3333826" y="3427215"/>
            <a:ext cx="2553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Monotype Corsiva" panose="03010101010201010101" pitchFamily="66" charset="0"/>
              </a:rPr>
              <a:t>1 Учень – 41 253,00  </a:t>
            </a:r>
            <a:r>
              <a:rPr lang="uk-UA" b="1" dirty="0" err="1" smtClean="0">
                <a:latin typeface="Monotype Corsiva" panose="03010101010201010101" pitchFamily="66" charset="0"/>
              </a:rPr>
              <a:t>грн</a:t>
            </a:r>
            <a:r>
              <a:rPr lang="uk-UA" b="1" dirty="0" smtClean="0">
                <a:latin typeface="Monotype Corsiva" panose="03010101010201010101" pitchFamily="66" charset="0"/>
              </a:rPr>
              <a:t> </a:t>
            </a:r>
            <a:endParaRPr lang="uk-UA" b="1" dirty="0">
              <a:latin typeface="Monotype Corsiva" panose="03010101010201010101" pitchFamily="66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1929" y="6217241"/>
            <a:ext cx="2952328" cy="7207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#</a:t>
            </a:r>
            <a:r>
              <a:rPr lang="uk-UA" sz="2000" b="1" dirty="0">
                <a:latin typeface="+mj-lt"/>
                <a:ea typeface="+mj-ea"/>
                <a:cs typeface="+mj-cs"/>
              </a:rPr>
              <a:t>світло_для_кожного</a:t>
            </a:r>
          </a:p>
        </p:txBody>
      </p:sp>
      <p:pic>
        <p:nvPicPr>
          <p:cNvPr id="19" name="Picture 2" descr="C:\Users\User 105\Pictures\pngwing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35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472" y="759544"/>
            <a:ext cx="9001000" cy="122413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sz="3600" dirty="0" smtClean="0">
                <a:latin typeface="Monotype Corsiva" panose="03010101010201010101" pitchFamily="66" charset="0"/>
              </a:rPr>
              <a:t>Бюджет </a:t>
            </a:r>
            <a:br>
              <a:rPr lang="uk-UA" sz="3600" dirty="0" smtClean="0">
                <a:latin typeface="Monotype Corsiva" panose="03010101010201010101" pitchFamily="66" charset="0"/>
              </a:rPr>
            </a:br>
            <a:r>
              <a:rPr lang="uk-UA" sz="3600" dirty="0" smtClean="0">
                <a:latin typeface="Monotype Corsiva" panose="03010101010201010101" pitchFamily="66" charset="0"/>
              </a:rPr>
              <a:t>ГО «Спільнота поколінь Івана Пулюя» </a:t>
            </a:r>
            <a:br>
              <a:rPr lang="uk-UA" sz="3600" dirty="0" smtClean="0">
                <a:latin typeface="Monotype Corsiva" panose="03010101010201010101" pitchFamily="66" charset="0"/>
              </a:rPr>
            </a:br>
            <a:r>
              <a:rPr lang="uk-UA" sz="3600" dirty="0" smtClean="0">
                <a:latin typeface="Monotype Corsiva" panose="03010101010201010101" pitchFamily="66" charset="0"/>
              </a:rPr>
              <a:t>2023</a:t>
            </a:r>
            <a:endParaRPr lang="uk-UA" dirty="0">
              <a:latin typeface="Monotype Corsiva" panose="03010101010201010101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888734" y="2852936"/>
            <a:ext cx="8229600" cy="3025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 smtClean="0">
                <a:latin typeface="Monotype Corsiva" panose="03010101010201010101" pitchFamily="66" charset="0"/>
              </a:rPr>
              <a:t>638 800,00 </a:t>
            </a:r>
            <a:r>
              <a:rPr lang="uk-UA" sz="2800" b="1" dirty="0" err="1" smtClean="0">
                <a:latin typeface="Monotype Corsiva" panose="03010101010201010101" pitchFamily="66" charset="0"/>
              </a:rPr>
              <a:t>грн</a:t>
            </a:r>
            <a:endParaRPr lang="uk-UA" sz="2800" b="1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sz="2800" dirty="0" smtClean="0">
                <a:latin typeface="Monotype Corsiva" panose="03010101010201010101" pitchFamily="66" charset="0"/>
              </a:rPr>
              <a:t>Стипендія – 39 000,00 </a:t>
            </a:r>
            <a:r>
              <a:rPr lang="uk-UA" sz="2800" dirty="0" err="1" smtClean="0">
                <a:latin typeface="Monotype Corsiva" panose="03010101010201010101" pitchFamily="66" charset="0"/>
              </a:rPr>
              <a:t>грн</a:t>
            </a:r>
            <a:endParaRPr lang="uk-UA" sz="2800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sz="2800" dirty="0" smtClean="0">
                <a:latin typeface="Monotype Corsiva" panose="03010101010201010101" pitchFamily="66" charset="0"/>
              </a:rPr>
              <a:t>Партнери, друзі – 61 200,00 </a:t>
            </a:r>
            <a:r>
              <a:rPr lang="uk-UA" sz="2800" dirty="0" err="1" smtClean="0">
                <a:latin typeface="Monotype Corsiva" panose="03010101010201010101" pitchFamily="66" charset="0"/>
              </a:rPr>
              <a:t>грн</a:t>
            </a:r>
            <a:r>
              <a:rPr lang="uk-UA" sz="2800" dirty="0" smtClean="0">
                <a:latin typeface="Monotype Corsiva" panose="03010101010201010101" pitchFamily="66" charset="0"/>
              </a:rPr>
              <a:t>, 304 000, 00 </a:t>
            </a:r>
            <a:r>
              <a:rPr lang="uk-UA" sz="2800" dirty="0" err="1" smtClean="0">
                <a:latin typeface="Monotype Corsiva" panose="03010101010201010101" pitchFamily="66" charset="0"/>
              </a:rPr>
              <a:t>грн</a:t>
            </a:r>
            <a:endParaRPr lang="uk-UA" sz="28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uk-UA" sz="2800" dirty="0" smtClean="0">
                <a:latin typeface="Monotype Corsiva" panose="03010101010201010101" pitchFamily="66" charset="0"/>
              </a:rPr>
              <a:t>Батьківська спільнота – 234 600,00 </a:t>
            </a:r>
            <a:r>
              <a:rPr lang="uk-UA" sz="2800" dirty="0" err="1" smtClean="0">
                <a:latin typeface="Monotype Corsiva" panose="03010101010201010101" pitchFamily="66" charset="0"/>
              </a:rPr>
              <a:t>грн</a:t>
            </a:r>
            <a:endParaRPr lang="uk-UA" sz="2800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83" y="260648"/>
            <a:ext cx="2221929" cy="222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5808" y="6137275"/>
            <a:ext cx="2952328" cy="7207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#</a:t>
            </a:r>
            <a:r>
              <a:rPr lang="uk-UA" sz="2000" b="1" dirty="0">
                <a:latin typeface="+mj-lt"/>
                <a:ea typeface="+mj-ea"/>
                <a:cs typeface="+mj-cs"/>
              </a:rPr>
              <a:t>світло_для_кожного</a:t>
            </a:r>
          </a:p>
        </p:txBody>
      </p:sp>
      <p:pic>
        <p:nvPicPr>
          <p:cNvPr id="6" name="Picture 2" descr="C:\Users\User 105\Pictures\pngwing.c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0466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1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83568" y="620688"/>
            <a:ext cx="6400800" cy="347472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Monotype Corsiva" panose="03010101010201010101" pitchFamily="66" charset="0"/>
              </a:rPr>
              <a:t>19</a:t>
            </a:r>
            <a:r>
              <a:rPr lang="uk-UA" sz="2000" dirty="0" smtClean="0">
                <a:latin typeface="Monotype Corsiva" panose="03010101010201010101" pitchFamily="66" charset="0"/>
              </a:rPr>
              <a:t> </a:t>
            </a:r>
            <a:r>
              <a:rPr lang="en-US" sz="2000" dirty="0" smtClean="0">
                <a:latin typeface="Monotype Corsiva" panose="03010101010201010101" pitchFamily="66" charset="0"/>
              </a:rPr>
              <a:t>800,00 </a:t>
            </a:r>
            <a:r>
              <a:rPr lang="uk-UA" sz="2000" dirty="0" err="1" smtClean="0">
                <a:latin typeface="Monotype Corsiva" panose="03010101010201010101" pitchFamily="66" charset="0"/>
              </a:rPr>
              <a:t>грн</a:t>
            </a:r>
            <a:r>
              <a:rPr lang="uk-UA" sz="2000" dirty="0" smtClean="0">
                <a:latin typeface="Monotype Corsiva" panose="03010101010201010101" pitchFamily="66" charset="0"/>
              </a:rPr>
              <a:t> – учнівські стільці</a:t>
            </a:r>
          </a:p>
          <a:p>
            <a:r>
              <a:rPr lang="uk-UA" sz="2000" dirty="0" smtClean="0">
                <a:latin typeface="Monotype Corsiva" panose="03010101010201010101" pitchFamily="66" charset="0"/>
              </a:rPr>
              <a:t>3400,00 </a:t>
            </a:r>
            <a:r>
              <a:rPr lang="uk-UA" sz="2000" dirty="0" err="1" smtClean="0">
                <a:latin typeface="Monotype Corsiva" panose="03010101010201010101" pitchFamily="66" charset="0"/>
              </a:rPr>
              <a:t>грн</a:t>
            </a:r>
            <a:r>
              <a:rPr lang="uk-UA" sz="2000" dirty="0" smtClean="0">
                <a:latin typeface="Monotype Corsiva" panose="03010101010201010101" pitchFamily="66" charset="0"/>
              </a:rPr>
              <a:t> – акумуляторна  батарея</a:t>
            </a:r>
          </a:p>
          <a:p>
            <a:r>
              <a:rPr lang="uk-UA" sz="2000" dirty="0" smtClean="0">
                <a:latin typeface="Monotype Corsiva" panose="03010101010201010101" pitchFamily="66" charset="0"/>
              </a:rPr>
              <a:t>45 600,00 </a:t>
            </a:r>
            <a:r>
              <a:rPr lang="uk-UA" sz="2000" dirty="0" err="1" smtClean="0">
                <a:latin typeface="Monotype Corsiva" panose="03010101010201010101" pitchFamily="66" charset="0"/>
              </a:rPr>
              <a:t>грн</a:t>
            </a:r>
            <a:r>
              <a:rPr lang="uk-UA" sz="2000" dirty="0" smtClean="0">
                <a:latin typeface="Monotype Corsiva" panose="03010101010201010101" pitchFamily="66" charset="0"/>
              </a:rPr>
              <a:t> – шкільні  меблі</a:t>
            </a:r>
          </a:p>
          <a:p>
            <a:r>
              <a:rPr lang="uk-UA" sz="2000" dirty="0" smtClean="0">
                <a:latin typeface="Monotype Corsiva" panose="03010101010201010101" pitchFamily="66" charset="0"/>
              </a:rPr>
              <a:t>11 300,00 </a:t>
            </a:r>
            <a:r>
              <a:rPr lang="uk-UA" sz="2000" dirty="0" err="1" smtClean="0">
                <a:latin typeface="Monotype Corsiva" panose="03010101010201010101" pitchFamily="66" charset="0"/>
              </a:rPr>
              <a:t>грн</a:t>
            </a:r>
            <a:r>
              <a:rPr lang="uk-UA" sz="2000" dirty="0" smtClean="0">
                <a:latin typeface="Monotype Corsiva" panose="03010101010201010101" pitchFamily="66" charset="0"/>
              </a:rPr>
              <a:t> -  дзеркала (спортивна зала)</a:t>
            </a:r>
          </a:p>
          <a:p>
            <a:r>
              <a:rPr lang="uk-UA" sz="2000" dirty="0" smtClean="0">
                <a:latin typeface="Monotype Corsiva" panose="03010101010201010101" pitchFamily="66" charset="0"/>
              </a:rPr>
              <a:t>9450,00 - кепки</a:t>
            </a:r>
          </a:p>
          <a:p>
            <a:r>
              <a:rPr lang="uk-UA" sz="2000" dirty="0" smtClean="0">
                <a:latin typeface="Monotype Corsiva" panose="03010101010201010101" pitchFamily="66" charset="0"/>
              </a:rPr>
              <a:t>17 200,00 </a:t>
            </a:r>
            <a:r>
              <a:rPr lang="uk-UA" sz="2000" dirty="0" err="1" smtClean="0">
                <a:latin typeface="Monotype Corsiva" panose="03010101010201010101" pitchFamily="66" charset="0"/>
              </a:rPr>
              <a:t>грн–</a:t>
            </a:r>
            <a:r>
              <a:rPr lang="uk-UA" sz="2000" dirty="0" smtClean="0">
                <a:latin typeface="Monotype Corsiva" panose="03010101010201010101" pitchFamily="66" charset="0"/>
              </a:rPr>
              <a:t> табурет і стелаж</a:t>
            </a:r>
          </a:p>
          <a:p>
            <a:r>
              <a:rPr lang="uk-UA" sz="2000" dirty="0" smtClean="0">
                <a:latin typeface="Monotype Corsiva" panose="03010101010201010101" pitchFamily="66" charset="0"/>
              </a:rPr>
              <a:t>16 400,00 </a:t>
            </a:r>
            <a:r>
              <a:rPr lang="uk-UA" sz="2000" dirty="0" err="1" smtClean="0">
                <a:latin typeface="Monotype Corsiva" panose="03010101010201010101" pitchFamily="66" charset="0"/>
              </a:rPr>
              <a:t>грн</a:t>
            </a:r>
            <a:r>
              <a:rPr lang="uk-UA" sz="2000" dirty="0" smtClean="0">
                <a:latin typeface="Monotype Corsiva" panose="03010101010201010101" pitchFamily="66" charset="0"/>
              </a:rPr>
              <a:t> - </a:t>
            </a:r>
            <a:r>
              <a:rPr lang="uk-UA" sz="2000" dirty="0" err="1" smtClean="0">
                <a:latin typeface="Monotype Corsiva" panose="03010101010201010101" pitchFamily="66" charset="0"/>
              </a:rPr>
              <a:t>склянні</a:t>
            </a:r>
            <a:r>
              <a:rPr lang="uk-UA" sz="2000" dirty="0" smtClean="0">
                <a:latin typeface="Monotype Corsiva" panose="03010101010201010101" pitchFamily="66" charset="0"/>
              </a:rPr>
              <a:t> двері</a:t>
            </a:r>
          </a:p>
          <a:p>
            <a:r>
              <a:rPr lang="uk-UA" sz="2000" dirty="0" smtClean="0">
                <a:latin typeface="Monotype Corsiva" panose="03010101010201010101" pitchFamily="66" charset="0"/>
              </a:rPr>
              <a:t>32 000,00 </a:t>
            </a:r>
            <a:r>
              <a:rPr lang="uk-UA" sz="2000" dirty="0" err="1" smtClean="0">
                <a:latin typeface="Monotype Corsiva" panose="03010101010201010101" pitchFamily="66" charset="0"/>
              </a:rPr>
              <a:t>грн</a:t>
            </a:r>
            <a:r>
              <a:rPr lang="uk-UA" sz="2000" dirty="0" smtClean="0">
                <a:latin typeface="Monotype Corsiva" panose="03010101010201010101" pitchFamily="66" charset="0"/>
              </a:rPr>
              <a:t> – контейнери</a:t>
            </a:r>
          </a:p>
          <a:p>
            <a:r>
              <a:rPr lang="uk-UA" sz="2000" dirty="0" smtClean="0">
                <a:latin typeface="Monotype Corsiva" panose="03010101010201010101" pitchFamily="66" charset="0"/>
              </a:rPr>
              <a:t>6400,00 </a:t>
            </a:r>
            <a:r>
              <a:rPr lang="uk-UA" sz="2000" dirty="0" err="1" smtClean="0">
                <a:latin typeface="Monotype Corsiva" panose="03010101010201010101" pitchFamily="66" charset="0"/>
              </a:rPr>
              <a:t>грн</a:t>
            </a:r>
            <a:r>
              <a:rPr lang="uk-UA" sz="2000" dirty="0" smtClean="0">
                <a:latin typeface="Monotype Corsiva" panose="03010101010201010101" pitchFamily="66" charset="0"/>
              </a:rPr>
              <a:t> – дерев’яна карта</a:t>
            </a:r>
          </a:p>
          <a:p>
            <a:r>
              <a:rPr lang="uk-UA" sz="2000" dirty="0" smtClean="0">
                <a:latin typeface="Monotype Corsiva" panose="03010101010201010101" pitchFamily="66" charset="0"/>
              </a:rPr>
              <a:t>5000,00 </a:t>
            </a:r>
            <a:r>
              <a:rPr lang="uk-UA" sz="2000" dirty="0" err="1" smtClean="0">
                <a:latin typeface="Monotype Corsiva" panose="03010101010201010101" pitchFamily="66" charset="0"/>
              </a:rPr>
              <a:t>грн</a:t>
            </a:r>
            <a:r>
              <a:rPr lang="uk-UA" sz="2000" dirty="0" smtClean="0">
                <a:latin typeface="Monotype Corsiva" panose="03010101010201010101" pitchFamily="66" charset="0"/>
              </a:rPr>
              <a:t> – горнятка</a:t>
            </a:r>
          </a:p>
          <a:p>
            <a:r>
              <a:rPr lang="uk-UA" sz="2000" dirty="0" smtClean="0">
                <a:latin typeface="Monotype Corsiva" panose="03010101010201010101" pitchFamily="66" charset="0"/>
              </a:rPr>
              <a:t>21 500,00 </a:t>
            </a:r>
            <a:r>
              <a:rPr lang="uk-UA" sz="2000" dirty="0" err="1" smtClean="0">
                <a:latin typeface="Monotype Corsiva" panose="03010101010201010101" pitchFamily="66" charset="0"/>
              </a:rPr>
              <a:t>грн</a:t>
            </a:r>
            <a:r>
              <a:rPr lang="uk-UA" sz="2000" dirty="0" smtClean="0">
                <a:latin typeface="Monotype Corsiva" panose="03010101010201010101" pitchFamily="66" charset="0"/>
              </a:rPr>
              <a:t> – навчальні комплекси</a:t>
            </a:r>
          </a:p>
          <a:p>
            <a:r>
              <a:rPr lang="uk-UA" sz="2000" dirty="0" smtClean="0">
                <a:latin typeface="Monotype Corsiva" panose="03010101010201010101" pitchFamily="66" charset="0"/>
              </a:rPr>
              <a:t>6400,00 </a:t>
            </a:r>
            <a:r>
              <a:rPr lang="uk-UA" sz="2000" dirty="0" err="1" smtClean="0">
                <a:latin typeface="Monotype Corsiva" panose="03010101010201010101" pitchFamily="66" charset="0"/>
              </a:rPr>
              <a:t>грн</a:t>
            </a:r>
            <a:r>
              <a:rPr lang="uk-UA" sz="2000" dirty="0" smtClean="0">
                <a:latin typeface="Monotype Corsiva" panose="03010101010201010101" pitchFamily="66" charset="0"/>
              </a:rPr>
              <a:t> – світильники </a:t>
            </a:r>
            <a:r>
              <a:rPr lang="en-US" sz="2000" dirty="0" smtClean="0">
                <a:latin typeface="Monotype Corsiva" panose="03010101010201010101" pitchFamily="66" charset="0"/>
              </a:rPr>
              <a:t>LED</a:t>
            </a:r>
            <a:endParaRPr lang="uk-UA" sz="2000" dirty="0" smtClean="0">
              <a:latin typeface="Monotype Corsiva" panose="03010101010201010101" pitchFamily="66" charset="0"/>
            </a:endParaRPr>
          </a:p>
          <a:p>
            <a:r>
              <a:rPr lang="uk-UA" sz="2000" dirty="0" smtClean="0">
                <a:latin typeface="Monotype Corsiva" panose="03010101010201010101" pitchFamily="66" charset="0"/>
              </a:rPr>
              <a:t>6900,00 </a:t>
            </a:r>
            <a:r>
              <a:rPr lang="uk-UA" sz="2000" dirty="0" err="1" smtClean="0">
                <a:latin typeface="Monotype Corsiva" panose="03010101010201010101" pitchFamily="66" charset="0"/>
              </a:rPr>
              <a:t>грн</a:t>
            </a:r>
            <a:r>
              <a:rPr lang="uk-UA" sz="2000" dirty="0" smtClean="0">
                <a:latin typeface="Monotype Corsiva" panose="03010101010201010101" pitchFamily="66" charset="0"/>
              </a:rPr>
              <a:t> – змінний </a:t>
            </a:r>
            <a:r>
              <a:rPr lang="uk-UA" sz="2000" dirty="0" err="1" smtClean="0">
                <a:latin typeface="Monotype Corsiva" panose="03010101010201010101" pitchFamily="66" charset="0"/>
              </a:rPr>
              <a:t>катридж</a:t>
            </a:r>
            <a:r>
              <a:rPr lang="uk-UA" sz="2000" dirty="0" smtClean="0">
                <a:latin typeface="Monotype Corsiva" panose="03010101010201010101" pitchFamily="66" charset="0"/>
              </a:rPr>
              <a:t> для очищення води</a:t>
            </a:r>
          </a:p>
          <a:p>
            <a:r>
              <a:rPr lang="uk-UA" sz="2000" dirty="0" smtClean="0">
                <a:latin typeface="Monotype Corsiva" panose="03010101010201010101" pitchFamily="66" charset="0"/>
              </a:rPr>
              <a:t>14 300,00 </a:t>
            </a:r>
            <a:r>
              <a:rPr lang="uk-UA" sz="2000" dirty="0" err="1" smtClean="0">
                <a:latin typeface="Monotype Corsiva" panose="03010101010201010101" pitchFamily="66" charset="0"/>
              </a:rPr>
              <a:t>грн</a:t>
            </a:r>
            <a:r>
              <a:rPr lang="uk-UA" sz="2000" dirty="0" smtClean="0">
                <a:latin typeface="Monotype Corsiva" panose="03010101010201010101" pitchFamily="66" charset="0"/>
              </a:rPr>
              <a:t> – буд. Суміші</a:t>
            </a:r>
          </a:p>
          <a:p>
            <a:r>
              <a:rPr lang="uk-UA" sz="2000" dirty="0" smtClean="0">
                <a:latin typeface="Monotype Corsiva" panose="03010101010201010101" pitchFamily="66" charset="0"/>
              </a:rPr>
              <a:t>13 000,00 </a:t>
            </a:r>
            <a:r>
              <a:rPr lang="uk-UA" sz="2000" dirty="0" err="1" smtClean="0">
                <a:latin typeface="Monotype Corsiva" panose="03010101010201010101" pitchFamily="66" charset="0"/>
              </a:rPr>
              <a:t>грн</a:t>
            </a:r>
            <a:r>
              <a:rPr lang="uk-UA" sz="2000" dirty="0" smtClean="0">
                <a:latin typeface="Monotype Corsiva" panose="03010101010201010101" pitchFamily="66" charset="0"/>
              </a:rPr>
              <a:t> – </a:t>
            </a:r>
            <a:r>
              <a:rPr lang="uk-UA" sz="2000" dirty="0" err="1" smtClean="0">
                <a:latin typeface="Monotype Corsiva" panose="03010101010201010101" pitchFamily="66" charset="0"/>
              </a:rPr>
              <a:t>буд.матеріали</a:t>
            </a:r>
            <a:endParaRPr lang="uk-UA" sz="2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Monotype Corsiva" panose="03010101010201010101" pitchFamily="66" charset="0"/>
              </a:rPr>
              <a:t>Кроками Пулюя</a:t>
            </a:r>
            <a:endParaRPr lang="uk-UA" dirty="0">
              <a:latin typeface="Monotype Corsiva" panose="03010101010201010101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8136904" cy="4873190"/>
          </a:xfrm>
        </p:spPr>
        <p:txBody>
          <a:bodyPr>
            <a:normAutofit fontScale="85000" lnSpcReduction="20000"/>
          </a:bodyPr>
          <a:lstStyle/>
          <a:p>
            <a:r>
              <a:rPr lang="uk-UA" sz="2600" dirty="0" smtClean="0">
                <a:latin typeface="Monotype Corsiva" panose="03010101010201010101" pitchFamily="66" charset="0"/>
              </a:rPr>
              <a:t>Мова(додаткові години для вивчення української мови; мовні курси для ВПО);</a:t>
            </a:r>
            <a:br>
              <a:rPr lang="uk-UA" sz="2600" dirty="0" smtClean="0">
                <a:latin typeface="Monotype Corsiva" panose="03010101010201010101" pitchFamily="66" charset="0"/>
              </a:rPr>
            </a:br>
            <a:endParaRPr lang="uk-UA" sz="2600" dirty="0" smtClean="0">
              <a:latin typeface="Monotype Corsiva" panose="03010101010201010101" pitchFamily="66" charset="0"/>
            </a:endParaRPr>
          </a:p>
          <a:p>
            <a:r>
              <a:rPr lang="uk-UA" sz="2600" dirty="0" smtClean="0">
                <a:latin typeface="Monotype Corsiva" panose="03010101010201010101" pitchFamily="66" charset="0"/>
              </a:rPr>
              <a:t>Біблія (тісна співпраця з Храмом </a:t>
            </a:r>
            <a:r>
              <a:rPr lang="uk-UA" sz="2600" dirty="0" err="1" smtClean="0">
                <a:latin typeface="Monotype Corsiva" panose="03010101010201010101" pitchFamily="66" charset="0"/>
              </a:rPr>
              <a:t>Воздвиження</a:t>
            </a:r>
            <a:r>
              <a:rPr lang="uk-UA" sz="2600" dirty="0" smtClean="0">
                <a:latin typeface="Monotype Corsiva" panose="03010101010201010101" pitchFamily="66" charset="0"/>
              </a:rPr>
              <a:t> Чесного Хреста, </a:t>
            </a:r>
            <a:r>
              <a:rPr lang="uk-UA" sz="2600" dirty="0" err="1" smtClean="0">
                <a:latin typeface="Monotype Corsiva" panose="03010101010201010101" pitchFamily="66" charset="0"/>
              </a:rPr>
              <a:t>реколекції</a:t>
            </a:r>
            <a:r>
              <a:rPr lang="uk-UA" sz="2600" dirty="0" smtClean="0">
                <a:latin typeface="Monotype Corsiva" panose="03010101010201010101" pitchFamily="66" charset="0"/>
              </a:rPr>
              <a:t>); </a:t>
            </a:r>
          </a:p>
          <a:p>
            <a:endParaRPr lang="uk-UA" sz="2600" dirty="0" smtClean="0">
              <a:latin typeface="Monotype Corsiva" panose="03010101010201010101" pitchFamily="66" charset="0"/>
            </a:endParaRPr>
          </a:p>
          <a:p>
            <a:r>
              <a:rPr lang="uk-UA" sz="2600" dirty="0" smtClean="0">
                <a:latin typeface="Monotype Corsiva" panose="03010101010201010101" pitchFamily="66" charset="0"/>
              </a:rPr>
              <a:t>Винахідництво(Клуб молодого винахідника, </a:t>
            </a:r>
            <a:r>
              <a:rPr lang="en-US" sz="2600" dirty="0" smtClean="0">
                <a:latin typeface="Monotype Corsiva" panose="03010101010201010101" pitchFamily="66" charset="0"/>
              </a:rPr>
              <a:t>STEAM</a:t>
            </a:r>
            <a:r>
              <a:rPr lang="uk-UA" sz="2600" dirty="0" smtClean="0">
                <a:latin typeface="Monotype Corsiva" panose="03010101010201010101" pitchFamily="66" charset="0"/>
              </a:rPr>
              <a:t> навчання);</a:t>
            </a:r>
          </a:p>
          <a:p>
            <a:endParaRPr lang="uk-UA" sz="2600" dirty="0" smtClean="0">
              <a:latin typeface="Monotype Corsiva" panose="03010101010201010101" pitchFamily="66" charset="0"/>
            </a:endParaRPr>
          </a:p>
          <a:p>
            <a:r>
              <a:rPr lang="uk-UA" sz="2600" dirty="0" err="1" smtClean="0">
                <a:latin typeface="Monotype Corsiva" panose="03010101010201010101" pitchFamily="66" charset="0"/>
              </a:rPr>
              <a:t>Пулюївський</a:t>
            </a:r>
            <a:r>
              <a:rPr lang="uk-UA" sz="2600" dirty="0" smtClean="0">
                <a:latin typeface="Monotype Corsiva" panose="03010101010201010101" pitchFamily="66" charset="0"/>
              </a:rPr>
              <a:t>  </a:t>
            </a:r>
            <a:r>
              <a:rPr lang="en-US" sz="2600" dirty="0" err="1" smtClean="0">
                <a:latin typeface="Monotype Corsiva" panose="03010101010201010101" pitchFamily="66" charset="0"/>
              </a:rPr>
              <a:t>EdCamp</a:t>
            </a:r>
            <a:r>
              <a:rPr lang="en-US" sz="2600" dirty="0" smtClean="0">
                <a:latin typeface="Monotype Corsiva" panose="03010101010201010101" pitchFamily="66" charset="0"/>
              </a:rPr>
              <a:t> (</a:t>
            </a:r>
            <a:r>
              <a:rPr lang="uk-UA" sz="2600" dirty="0" smtClean="0">
                <a:latin typeface="Monotype Corsiva" panose="03010101010201010101" pitchFamily="66" charset="0"/>
              </a:rPr>
              <a:t>день-місяць; </a:t>
            </a:r>
            <a:r>
              <a:rPr lang="uk-UA" sz="2600" dirty="0" err="1" smtClean="0">
                <a:latin typeface="Monotype Corsiva" panose="03010101010201010101" pitchFamily="66" charset="0"/>
              </a:rPr>
              <a:t>подкаст</a:t>
            </a:r>
            <a:r>
              <a:rPr lang="uk-UA" sz="2600" dirty="0" smtClean="0">
                <a:latin typeface="Monotype Corsiva" panose="03010101010201010101" pitchFamily="66" charset="0"/>
              </a:rPr>
              <a:t>, </a:t>
            </a:r>
            <a:r>
              <a:rPr lang="uk-UA" sz="2600" dirty="0" err="1" smtClean="0">
                <a:latin typeface="Monotype Corsiva" panose="03010101010201010101" pitchFamily="66" charset="0"/>
              </a:rPr>
              <a:t>квіз</a:t>
            </a:r>
            <a:r>
              <a:rPr lang="uk-UA" sz="2600" dirty="0" smtClean="0">
                <a:latin typeface="Monotype Corsiva" panose="03010101010201010101" pitchFamily="66" charset="0"/>
              </a:rPr>
              <a:t>, дебати, наукові ліги, благодійний ярмарок , Стипендія імені Івана Пулюя)</a:t>
            </a:r>
          </a:p>
          <a:p>
            <a:pPr marL="45720" indent="0">
              <a:buNone/>
            </a:pPr>
            <a:endParaRPr lang="uk-UA" sz="2600" dirty="0" smtClean="0">
              <a:latin typeface="Monotype Corsiva" panose="03010101010201010101" pitchFamily="66" charset="0"/>
            </a:endParaRPr>
          </a:p>
          <a:p>
            <a:r>
              <a:rPr lang="uk-UA" sz="2600" dirty="0" smtClean="0">
                <a:latin typeface="Monotype Corsiva" panose="03010101010201010101" pitchFamily="66" charset="0"/>
              </a:rPr>
              <a:t>Державотворення (додаткові години для вивчення історії України, розвиток </a:t>
            </a:r>
            <a:r>
              <a:rPr lang="uk-UA" sz="2600" dirty="0" err="1" smtClean="0">
                <a:latin typeface="Monotype Corsiva" panose="03010101010201010101" pitchFamily="66" charset="0"/>
              </a:rPr>
              <a:t>мілітарного</a:t>
            </a:r>
            <a:r>
              <a:rPr lang="uk-UA" sz="2600" dirty="0" smtClean="0">
                <a:latin typeface="Monotype Corsiva" panose="03010101010201010101" pitchFamily="66" charset="0"/>
              </a:rPr>
              <a:t> напрямку – сьогоднішні реалії – центр «ГАРМАШ»)</a:t>
            </a:r>
          </a:p>
          <a:p>
            <a:pPr marL="45720" indent="0">
              <a:buNone/>
            </a:pPr>
            <a:endParaRPr lang="uk-UA" dirty="0" smtClean="0">
              <a:latin typeface="Monotype Corsiva" panose="03010101010201010101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321" y="6137275"/>
            <a:ext cx="2952328" cy="7207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>
                <a:latin typeface="+mj-lt"/>
                <a:ea typeface="+mj-ea"/>
                <a:cs typeface="+mj-cs"/>
              </a:rPr>
              <a:t>#</a:t>
            </a:r>
            <a:r>
              <a:rPr lang="uk-UA" sz="2000" b="1">
                <a:latin typeface="+mj-lt"/>
                <a:ea typeface="+mj-ea"/>
                <a:cs typeface="+mj-cs"/>
              </a:rPr>
              <a:t>світло_для_кожного</a:t>
            </a:r>
          </a:p>
        </p:txBody>
      </p:sp>
      <p:pic>
        <p:nvPicPr>
          <p:cNvPr id="5" name="Picture 2" descr="C:\Users\User 105\Pictures\pngwing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847" y="40466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338" y="260648"/>
            <a:ext cx="8085584" cy="708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Monotype Corsiva" panose="03010101010201010101" pitchFamily="66" charset="0"/>
              </a:rPr>
              <a:t>ПОЛОЖЕННЯ</a:t>
            </a:r>
            <a:br>
              <a:rPr lang="ru-RU" sz="2000" dirty="0" smtClean="0">
                <a:latin typeface="Monotype Corsiva" panose="03010101010201010101" pitchFamily="66" charset="0"/>
              </a:rPr>
            </a:br>
            <a:r>
              <a:rPr lang="ru-RU" sz="2000" dirty="0" smtClean="0">
                <a:latin typeface="Monotype Corsiva" panose="03010101010201010101" pitchFamily="66" charset="0"/>
              </a:rPr>
              <a:t>Про </a:t>
            </a:r>
            <a:r>
              <a:rPr lang="ru-RU" sz="2000" dirty="0">
                <a:latin typeface="Monotype Corsiva" panose="03010101010201010101" pitchFamily="66" charset="0"/>
              </a:rPr>
              <a:t>порядок </a:t>
            </a:r>
            <a:r>
              <a:rPr lang="ru-RU" sz="2000" dirty="0" err="1">
                <a:latin typeface="Monotype Corsiva" panose="03010101010201010101" pitchFamily="66" charset="0"/>
              </a:rPr>
              <a:t>призначення</a:t>
            </a:r>
            <a:r>
              <a:rPr lang="ru-RU" sz="2000" dirty="0">
                <a:latin typeface="Monotype Corsiva" panose="03010101010201010101" pitchFamily="66" charset="0"/>
              </a:rPr>
              <a:t> і </a:t>
            </a:r>
            <a:r>
              <a:rPr lang="ru-RU" sz="2000" dirty="0" err="1">
                <a:latin typeface="Monotype Corsiva" panose="03010101010201010101" pitchFamily="66" charset="0"/>
              </a:rPr>
              <a:t>виплати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С</a:t>
            </a:r>
            <a:r>
              <a:rPr lang="ru-RU" sz="2000" dirty="0" err="1" smtClean="0">
                <a:latin typeface="Monotype Corsiva" panose="03010101010201010101" pitchFamily="66" charset="0"/>
              </a:rPr>
              <a:t>типендії</a:t>
            </a:r>
            <a:r>
              <a:rPr lang="ru-RU" sz="2000" dirty="0" smtClean="0">
                <a:latin typeface="Monotype Corsiva" panose="03010101010201010101" pitchFamily="66" charset="0"/>
              </a:rPr>
              <a:t> 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 smtClean="0">
                <a:latin typeface="Monotype Corsiva" panose="03010101010201010101" pitchFamily="66" charset="0"/>
              </a:rPr>
              <a:t>імені</a:t>
            </a:r>
            <a:r>
              <a:rPr lang="ru-RU" sz="2000" dirty="0" smtClean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Івана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Пулюя</a:t>
            </a: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 smtClean="0">
                <a:latin typeface="Monotype Corsiva" panose="03010101010201010101" pitchFamily="66" charset="0"/>
              </a:rPr>
              <a:t>у  </a:t>
            </a:r>
            <a:r>
              <a:rPr lang="ru-RU" sz="2000" dirty="0" err="1" smtClean="0">
                <a:latin typeface="Monotype Corsiva" panose="03010101010201010101" pitchFamily="66" charset="0"/>
              </a:rPr>
              <a:t>ліцеї</a:t>
            </a:r>
            <a:r>
              <a:rPr lang="ru-RU" sz="2000" dirty="0" smtClean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імені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Івана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Пулюя</a:t>
            </a:r>
            <a:r>
              <a:rPr lang="ru-RU" sz="2000" dirty="0">
                <a:latin typeface="Monotype Corsiva" panose="03010101010201010101" pitchFamily="66" charset="0"/>
              </a:rPr>
              <a:t> ЛМР</a:t>
            </a:r>
            <a:endParaRPr lang="uk-UA" sz="2000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9"/>
          <a:stretch/>
        </p:blipFill>
        <p:spPr bwMode="auto">
          <a:xfrm>
            <a:off x="302774" y="1268760"/>
            <a:ext cx="3971925" cy="482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 bwMode="auto">
          <a:xfrm>
            <a:off x="4788024" y="1202487"/>
            <a:ext cx="4076700" cy="531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6158522"/>
            <a:ext cx="2952328" cy="7207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>
                <a:latin typeface="+mj-lt"/>
                <a:ea typeface="+mj-ea"/>
                <a:cs typeface="+mj-cs"/>
              </a:rPr>
              <a:t>#</a:t>
            </a:r>
            <a:r>
              <a:rPr lang="uk-UA" sz="2000" b="1">
                <a:latin typeface="+mj-lt"/>
                <a:ea typeface="+mj-ea"/>
                <a:cs typeface="+mj-cs"/>
              </a:rPr>
              <a:t>світло_для_кожного</a:t>
            </a:r>
          </a:p>
        </p:txBody>
      </p:sp>
      <p:pic>
        <p:nvPicPr>
          <p:cNvPr id="6" name="Picture 2" descr="C:\Users\User 105\Pictures\pngwing.c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48" y="260648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0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endParaRPr lang="uk-UA" sz="2000">
              <a:latin typeface="Monotype Corsiva" panose="03010101010201010101" pitchFamily="66" charset="0"/>
            </a:endParaRPr>
          </a:p>
          <a:p>
            <a:pPr marL="45720" indent="0">
              <a:buNone/>
            </a:pPr>
            <a:r>
              <a:rPr lang="uk-UA" sz="2000" b="1">
                <a:latin typeface="Monotype Corsiva" panose="03010101010201010101" pitchFamily="66" charset="0"/>
              </a:rPr>
              <a:t>Сертифікат  І ступеня :</a:t>
            </a:r>
            <a:endParaRPr lang="uk-UA" sz="2000">
              <a:latin typeface="Monotype Corsiva" panose="03010101010201010101" pitchFamily="66" charset="0"/>
            </a:endParaRPr>
          </a:p>
          <a:p>
            <a:pPr marL="45720" lvl="0" indent="0">
              <a:buNone/>
            </a:pPr>
            <a:r>
              <a:rPr lang="uk-UA" sz="2000">
                <a:latin typeface="Monotype Corsiva" panose="03010101010201010101" pitchFamily="66" charset="0"/>
              </a:rPr>
              <a:t>ліцеїстам </a:t>
            </a:r>
            <a:r>
              <a:rPr lang="uk-UA" sz="2000" smtClean="0">
                <a:latin typeface="Monotype Corsiva" panose="03010101010201010101" pitchFamily="66" charset="0"/>
              </a:rPr>
              <a:t>, які </a:t>
            </a:r>
            <a:r>
              <a:rPr lang="uk-UA" sz="2000">
                <a:latin typeface="Monotype Corsiva" panose="03010101010201010101" pitchFamily="66" charset="0"/>
              </a:rPr>
              <a:t>досягли високого академічного рівня</a:t>
            </a:r>
          </a:p>
          <a:p>
            <a:pPr marL="45720" indent="0">
              <a:buNone/>
            </a:pPr>
            <a:endParaRPr lang="uk-UA" sz="2000">
              <a:latin typeface="Monotype Corsiva" panose="03010101010201010101" pitchFamily="66" charset="0"/>
            </a:endParaRPr>
          </a:p>
          <a:p>
            <a:pPr marL="45720" indent="0">
              <a:buNone/>
            </a:pPr>
            <a:r>
              <a:rPr lang="uk-UA" sz="2000" b="1">
                <a:latin typeface="Monotype Corsiva" panose="03010101010201010101" pitchFamily="66" charset="0"/>
              </a:rPr>
              <a:t>Сертифікат  ІІ ступеня : </a:t>
            </a:r>
            <a:endParaRPr lang="uk-UA" sz="2000">
              <a:latin typeface="Monotype Corsiva" panose="03010101010201010101" pitchFamily="66" charset="0"/>
            </a:endParaRPr>
          </a:p>
          <a:p>
            <a:pPr marL="45720" lvl="0" indent="0">
              <a:buNone/>
            </a:pPr>
            <a:r>
              <a:rPr lang="uk-UA" sz="2000">
                <a:latin typeface="Monotype Corsiva" panose="03010101010201010101" pitchFamily="66" charset="0"/>
              </a:rPr>
              <a:t>ліцеїстам </a:t>
            </a:r>
            <a:r>
              <a:rPr lang="uk-UA" sz="2000" smtClean="0">
                <a:latin typeface="Monotype Corsiva" panose="03010101010201010101" pitchFamily="66" charset="0"/>
              </a:rPr>
              <a:t>, які </a:t>
            </a:r>
            <a:r>
              <a:rPr lang="uk-UA" sz="2000">
                <a:latin typeface="Monotype Corsiva" panose="03010101010201010101" pitchFamily="66" charset="0"/>
              </a:rPr>
              <a:t>досягли особливих (І,ІІ місце у спорті, мистецтві, винаходах, дослідженнях, </a:t>
            </a:r>
            <a:r>
              <a:rPr lang="uk-UA" sz="2000" err="1">
                <a:latin typeface="Monotype Corsiva" panose="03010101010201010101" pitchFamily="66" charset="0"/>
              </a:rPr>
              <a:t>стартапах</a:t>
            </a:r>
            <a:r>
              <a:rPr lang="uk-UA" sz="2000">
                <a:latin typeface="Monotype Corsiva" panose="03010101010201010101" pitchFamily="66" charset="0"/>
              </a:rPr>
              <a:t>.</a:t>
            </a:r>
          </a:p>
          <a:p>
            <a:pPr marL="45720" indent="0">
              <a:buNone/>
            </a:pPr>
            <a:endParaRPr lang="uk-UA" sz="2000">
              <a:latin typeface="Monotype Corsiva" panose="03010101010201010101" pitchFamily="66" charset="0"/>
            </a:endParaRPr>
          </a:p>
          <a:p>
            <a:pPr marL="45720" indent="0">
              <a:buNone/>
            </a:pPr>
            <a:r>
              <a:rPr lang="uk-UA" sz="2000" b="1">
                <a:latin typeface="Monotype Corsiva" panose="03010101010201010101" pitchFamily="66" charset="0"/>
              </a:rPr>
              <a:t>Сертифікат  ІІІ ступеня :</a:t>
            </a:r>
            <a:endParaRPr lang="uk-UA" sz="2000">
              <a:latin typeface="Monotype Corsiva" panose="03010101010201010101" pitchFamily="66" charset="0"/>
            </a:endParaRPr>
          </a:p>
          <a:p>
            <a:pPr marL="45720" lvl="0" indent="0">
              <a:buNone/>
            </a:pPr>
            <a:r>
              <a:rPr lang="uk-UA" sz="2000" smtClean="0">
                <a:latin typeface="Monotype Corsiva" panose="03010101010201010101" pitchFamily="66" charset="0"/>
              </a:rPr>
              <a:t>Учням,  </a:t>
            </a:r>
            <a:r>
              <a:rPr lang="uk-UA" sz="2000">
                <a:latin typeface="Monotype Corsiva" panose="03010101010201010101" pitchFamily="66" charset="0"/>
              </a:rPr>
              <a:t>які стали </a:t>
            </a:r>
            <a:r>
              <a:rPr lang="uk-UA" sz="2000" err="1">
                <a:latin typeface="Monotype Corsiva" panose="03010101010201010101" pitchFamily="66" charset="0"/>
              </a:rPr>
              <a:t>презерами</a:t>
            </a:r>
            <a:r>
              <a:rPr lang="uk-UA" sz="2000">
                <a:latin typeface="Monotype Corsiva" panose="03010101010201010101" pitchFamily="66" charset="0"/>
              </a:rPr>
              <a:t> у групових конкурсах, інтелектуальних конкурсах, олімпіадах, спортивних змаганнях, мистецтві, винаходах, дослідженнях тощо.</a:t>
            </a:r>
          </a:p>
          <a:p>
            <a:endParaRPr lang="uk-UA" sz="200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8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767449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Monotype Corsiva" panose="03010101010201010101" pitchFamily="66" charset="0"/>
              </a:rPr>
              <a:t>Наглядова рада</a:t>
            </a:r>
            <a:endParaRPr lang="uk-UA" dirty="0">
              <a:latin typeface="Monotype Corsiva" panose="03010101010201010101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83568" y="996415"/>
            <a:ext cx="7317432" cy="3474720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latin typeface="Monotype Corsiva" panose="03010101010201010101" pitchFamily="66" charset="0"/>
              </a:rPr>
              <a:t>Хто?</a:t>
            </a:r>
            <a:r>
              <a:rPr lang="uk-UA" dirty="0" smtClean="0">
                <a:latin typeface="Monotype Corsiva" panose="03010101010201010101" pitchFamily="66" charset="0"/>
              </a:rPr>
              <a:t> До складу наглядової (піклувальної ) ради закладу освіти не можуть входити здобувачі освіти та працівники цього закладу.</a:t>
            </a:r>
          </a:p>
          <a:p>
            <a:r>
              <a:rPr lang="uk-UA" b="1" dirty="0" smtClean="0">
                <a:latin typeface="Monotype Corsiva" panose="03010101010201010101" pitchFamily="66" charset="0"/>
              </a:rPr>
              <a:t>Для чого? </a:t>
            </a:r>
            <a:r>
              <a:rPr lang="uk-UA" dirty="0" smtClean="0">
                <a:latin typeface="Monotype Corsiva" panose="03010101010201010101" pitchFamily="66" charset="0"/>
              </a:rPr>
              <a:t>Наглядова рада створюється за рішенням засновника відповідно до спеціальних законів.</a:t>
            </a:r>
          </a:p>
          <a:p>
            <a:r>
              <a:rPr lang="uk-UA" b="1" dirty="0" smtClean="0">
                <a:latin typeface="Monotype Corsiva" panose="03010101010201010101" pitchFamily="66" charset="0"/>
              </a:rPr>
              <a:t>Завдання?</a:t>
            </a:r>
            <a:r>
              <a:rPr lang="uk-UA" dirty="0" smtClean="0">
                <a:latin typeface="Monotype Corsiva" panose="03010101010201010101" pitchFamily="66" charset="0"/>
              </a:rPr>
              <a:t> Сприяти вирішенню перспективних завдань розвитку  ліцею, залученню фінансових ресурсів для забезпечення його діяльності з основних напрямів розвитку і здійсненню контролю за </a:t>
            </a:r>
            <a:r>
              <a:rPr lang="uk-UA" dirty="0">
                <a:latin typeface="Monotype Corsiva" panose="03010101010201010101" pitchFamily="66" charset="0"/>
              </a:rPr>
              <a:t>ї</a:t>
            </a:r>
            <a:r>
              <a:rPr lang="uk-UA" dirty="0" smtClean="0">
                <a:latin typeface="Monotype Corsiva" panose="03010101010201010101" pitchFamily="66" charset="0"/>
              </a:rPr>
              <a:t>х використанням. Сприяти ефективній взаємодії ліцею з органами державної влади, місцевого самоврядування, науковою громадськістю, ГО, юридичними та фізичними особами.</a:t>
            </a:r>
          </a:p>
          <a:p>
            <a:pPr marL="45720" indent="0">
              <a:buNone/>
            </a:pPr>
            <a:endParaRPr lang="uk-UA" dirty="0">
              <a:latin typeface="Monotype Corsiva" panose="03010101010201010101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831" y="6137275"/>
            <a:ext cx="2952328" cy="7207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>
                <a:latin typeface="+mj-lt"/>
                <a:ea typeface="+mj-ea"/>
                <a:cs typeface="+mj-cs"/>
              </a:rPr>
              <a:t>#</a:t>
            </a:r>
            <a:r>
              <a:rPr lang="uk-UA" sz="2000" b="1">
                <a:latin typeface="+mj-lt"/>
                <a:ea typeface="+mj-ea"/>
                <a:cs typeface="+mj-cs"/>
              </a:rPr>
              <a:t>світло_для_кожного</a:t>
            </a:r>
          </a:p>
        </p:txBody>
      </p:sp>
      <p:pic>
        <p:nvPicPr>
          <p:cNvPr id="5" name="Picture 2" descr="C:\Users\User 105\Pictures\pngwing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69160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2555776" y="354184"/>
            <a:ext cx="41708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  <a:ea typeface="+mj-ea"/>
                <a:cs typeface="+mj-cs"/>
              </a:rPr>
              <a:t>Комунікація</a:t>
            </a:r>
            <a:r>
              <a:rPr lang="uk-UA" sz="4800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uk-UA" sz="4800" spc="-100" dirty="0">
                <a:solidFill>
                  <a:srgbClr val="0070C0"/>
                </a:solidFill>
                <a:latin typeface="Monotype Corsiva" panose="03010101010201010101" pitchFamily="66" charset="0"/>
                <a:ea typeface="+mj-ea"/>
                <a:cs typeface="+mj-cs"/>
              </a:rPr>
              <a:t/>
            </a:r>
            <a:br>
              <a:rPr lang="uk-UA" sz="4800" spc="-100" dirty="0">
                <a:solidFill>
                  <a:srgbClr val="0070C0"/>
                </a:solidFill>
                <a:latin typeface="Monotype Corsiva" panose="03010101010201010101" pitchFamily="66" charset="0"/>
                <a:ea typeface="+mj-ea"/>
                <a:cs typeface="+mj-cs"/>
              </a:rPr>
            </a:br>
            <a:endParaRPr lang="uk-UA" sz="4800" dirty="0">
              <a:latin typeface="Monotype Corsiva" panose="03010101010201010101" pitchFamily="66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5868144" y="846626"/>
            <a:ext cx="4995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Monotype Corsiva" panose="03010101010201010101" pitchFamily="66" charset="0"/>
              </a:rPr>
              <a:t>2023-2024 </a:t>
            </a:r>
            <a:r>
              <a:rPr lang="uk-UA" sz="3200" b="1" dirty="0" err="1">
                <a:latin typeface="Monotype Corsiva" panose="03010101010201010101" pitchFamily="66" charset="0"/>
              </a:rPr>
              <a:t>н.р</a:t>
            </a:r>
            <a:r>
              <a:rPr lang="uk-UA" sz="3200" b="1" dirty="0">
                <a:latin typeface="Monotype Corsiva" panose="03010101010201010101" pitchFamily="66" charset="0"/>
              </a:rPr>
              <a:t>.                            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77706"/>
            <a:ext cx="2822693" cy="4663844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2754193" y="1534082"/>
            <a:ext cx="6389807" cy="502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>
              <a:spcBef>
                <a:spcPct val="20000"/>
              </a:spcBef>
              <a:buClr>
                <a:srgbClr val="93A299"/>
              </a:buClr>
              <a:buSzPct val="85000"/>
              <a:buFont typeface="Wingdings" panose="05000000000000000000" pitchFamily="2" charset="2"/>
              <a:buChar char="ü"/>
            </a:pPr>
            <a:r>
              <a:rPr lang="uk-UA" sz="2600" b="1" dirty="0">
                <a:solidFill>
                  <a:srgbClr val="292934"/>
                </a:solidFill>
                <a:latin typeface="Monotype Corsiva" panose="03010101010201010101" pitchFamily="66" charset="0"/>
              </a:rPr>
              <a:t> </a:t>
            </a:r>
            <a:r>
              <a:rPr lang="uk-UA" sz="2400" b="1" dirty="0">
                <a:solidFill>
                  <a:srgbClr val="292934"/>
                </a:solidFill>
                <a:latin typeface="Monotype Corsiva" panose="03010101010201010101" pitchFamily="66" charset="0"/>
              </a:rPr>
              <a:t>Учнів – </a:t>
            </a:r>
            <a:r>
              <a:rPr lang="uk-UA" sz="2400" b="1" dirty="0" smtClean="0">
                <a:solidFill>
                  <a:srgbClr val="292934"/>
                </a:solidFill>
                <a:latin typeface="Monotype Corsiva" panose="03010101010201010101" pitchFamily="66" charset="0"/>
              </a:rPr>
              <a:t>1037  </a:t>
            </a:r>
          </a:p>
          <a:p>
            <a:pPr lvl="0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uk-UA" sz="2000" b="1" dirty="0" smtClean="0">
                <a:solidFill>
                  <a:srgbClr val="292934"/>
                </a:solidFill>
                <a:latin typeface="Monotype Corsiva" panose="03010101010201010101" pitchFamily="66" charset="0"/>
              </a:rPr>
              <a:t>Пільгові категорії : дітей з багатодітних сімей - 115 ,ВПО-17, АТО -54, </a:t>
            </a:r>
            <a:r>
              <a:rPr lang="uk-UA" sz="2000" b="1" dirty="0" err="1" smtClean="0">
                <a:solidFill>
                  <a:srgbClr val="292934"/>
                </a:solidFill>
                <a:latin typeface="Monotype Corsiva" panose="03010101010201010101" pitchFamily="66" charset="0"/>
              </a:rPr>
              <a:t>малозабзпечені</a:t>
            </a:r>
            <a:r>
              <a:rPr lang="uk-UA" sz="2000" b="1" dirty="0" smtClean="0">
                <a:solidFill>
                  <a:srgbClr val="292934"/>
                </a:solidFill>
                <a:latin typeface="Monotype Corsiva" panose="03010101010201010101" pitchFamily="66" charset="0"/>
              </a:rPr>
              <a:t> - 2, діти-сироти  та позбавлені </a:t>
            </a:r>
            <a:r>
              <a:rPr lang="uk-UA" sz="2000" b="1" dirty="0" err="1" smtClean="0">
                <a:solidFill>
                  <a:srgbClr val="292934"/>
                </a:solidFill>
                <a:latin typeface="Monotype Corsiva" panose="03010101010201010101" pitchFamily="66" charset="0"/>
              </a:rPr>
              <a:t>батьківськового</a:t>
            </a:r>
            <a:r>
              <a:rPr lang="uk-UA" sz="2000" b="1" dirty="0" smtClean="0">
                <a:solidFill>
                  <a:srgbClr val="292934"/>
                </a:solidFill>
                <a:latin typeface="Monotype Corsiva" panose="03010101010201010101" pitchFamily="66" charset="0"/>
              </a:rPr>
              <a:t> піклування -2, діти з ООП-18, </a:t>
            </a:r>
            <a:endParaRPr lang="uk-UA" sz="2000" b="1" dirty="0">
              <a:solidFill>
                <a:srgbClr val="292934"/>
              </a:solidFill>
              <a:latin typeface="Monotype Corsiva" panose="03010101010201010101" pitchFamily="66" charset="0"/>
            </a:endParaRPr>
          </a:p>
          <a:p>
            <a:pPr marL="182880" lvl="0" indent="-182880">
              <a:spcBef>
                <a:spcPct val="20000"/>
              </a:spcBef>
              <a:buClr>
                <a:srgbClr val="93A299"/>
              </a:buClr>
              <a:buSzPct val="85000"/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292934"/>
                </a:solidFill>
                <a:latin typeface="Monotype Corsiva" panose="03010101010201010101" pitchFamily="66" charset="0"/>
              </a:rPr>
              <a:t> Учителів – </a:t>
            </a:r>
            <a:r>
              <a:rPr lang="uk-UA" sz="2400" b="1" dirty="0" smtClean="0">
                <a:solidFill>
                  <a:srgbClr val="292934"/>
                </a:solidFill>
                <a:latin typeface="Monotype Corsiva" panose="03010101010201010101" pitchFamily="66" charset="0"/>
              </a:rPr>
              <a:t>95</a:t>
            </a:r>
            <a:endParaRPr lang="uk-UA" sz="2400" b="1" dirty="0">
              <a:solidFill>
                <a:srgbClr val="292934"/>
              </a:solidFill>
              <a:latin typeface="Monotype Corsiva" panose="03010101010201010101" pitchFamily="66" charset="0"/>
            </a:endParaRPr>
          </a:p>
          <a:p>
            <a:pPr marL="182880" lvl="0" indent="-182880">
              <a:spcBef>
                <a:spcPct val="20000"/>
              </a:spcBef>
              <a:buClr>
                <a:srgbClr val="93A299"/>
              </a:buClr>
              <a:buSzPct val="85000"/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292934"/>
                </a:solidFill>
                <a:latin typeface="Monotype Corsiva" panose="03010101010201010101" pitchFamily="66" charset="0"/>
              </a:rPr>
              <a:t> </a:t>
            </a:r>
            <a:r>
              <a:rPr lang="uk-UA" sz="2400" b="1" dirty="0" smtClean="0">
                <a:solidFill>
                  <a:srgbClr val="292934"/>
                </a:solidFill>
                <a:latin typeface="Monotype Corsiva" panose="03010101010201010101" pitchFamily="66" charset="0"/>
              </a:rPr>
              <a:t>Технічного персоналу – 27</a:t>
            </a:r>
            <a:endParaRPr lang="uk-UA" sz="2400" b="1" dirty="0">
              <a:solidFill>
                <a:srgbClr val="292934"/>
              </a:solidFill>
              <a:latin typeface="Monotype Corsiva" panose="03010101010201010101" pitchFamily="66" charset="0"/>
            </a:endParaRPr>
          </a:p>
          <a:p>
            <a:pPr marL="182880" lvl="0" indent="-182880">
              <a:spcBef>
                <a:spcPct val="20000"/>
              </a:spcBef>
              <a:buClr>
                <a:srgbClr val="93A299"/>
              </a:buClr>
              <a:buSzPct val="85000"/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292934"/>
                </a:solidFill>
                <a:latin typeface="Monotype Corsiva" panose="03010101010201010101" pitchFamily="66" charset="0"/>
              </a:rPr>
              <a:t> Батьків – </a:t>
            </a:r>
            <a:r>
              <a:rPr lang="uk-UA" sz="2400" b="1" dirty="0" smtClean="0">
                <a:solidFill>
                  <a:srgbClr val="292934"/>
                </a:solidFill>
                <a:latin typeface="Monotype Corsiva" panose="03010101010201010101" pitchFamily="66" charset="0"/>
              </a:rPr>
              <a:t>2113</a:t>
            </a:r>
          </a:p>
          <a:p>
            <a:pPr marL="182880" lvl="0" indent="-182880">
              <a:spcBef>
                <a:spcPct val="20000"/>
              </a:spcBef>
              <a:buClr>
                <a:srgbClr val="93A299"/>
              </a:buClr>
              <a:buSzPct val="85000"/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rgbClr val="292934"/>
                </a:solidFill>
                <a:latin typeface="Monotype Corsiva" panose="03010101010201010101" pitchFamily="66" charset="0"/>
              </a:rPr>
              <a:t>Центр ВПН «Гармаш» - 5 працівники , 795  учнів</a:t>
            </a:r>
            <a:endParaRPr lang="uk-UA" sz="2400" b="1" dirty="0">
              <a:solidFill>
                <a:srgbClr val="292934"/>
              </a:solidFill>
              <a:latin typeface="Monotype Corsiva" panose="03010101010201010101" pitchFamily="66" charset="0"/>
            </a:endParaRPr>
          </a:p>
          <a:p>
            <a:pPr marL="182880" lvl="0" indent="-182880">
              <a:spcBef>
                <a:spcPct val="20000"/>
              </a:spcBef>
              <a:buClr>
                <a:srgbClr val="93A299"/>
              </a:buClr>
              <a:buSzPct val="85000"/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292934"/>
                </a:solidFill>
                <a:latin typeface="Monotype Corsiva" panose="03010101010201010101" pitchFamily="66" charset="0"/>
              </a:rPr>
              <a:t> ГО «Спільнота Поколінь Івана </a:t>
            </a:r>
            <a:r>
              <a:rPr lang="uk-UA" sz="2400" b="1" dirty="0" smtClean="0">
                <a:solidFill>
                  <a:srgbClr val="292934"/>
                </a:solidFill>
                <a:latin typeface="Monotype Corsiva" panose="03010101010201010101" pitchFamily="66" charset="0"/>
              </a:rPr>
              <a:t> Пулюя</a:t>
            </a:r>
            <a:r>
              <a:rPr lang="uk-UA" sz="2400" b="1" dirty="0">
                <a:solidFill>
                  <a:srgbClr val="292934"/>
                </a:solidFill>
                <a:latin typeface="Monotype Corsiva" panose="03010101010201010101" pitchFamily="66" charset="0"/>
              </a:rPr>
              <a:t>» - 11</a:t>
            </a:r>
          </a:p>
          <a:p>
            <a:pPr marL="182880" lvl="0" indent="-182880">
              <a:spcBef>
                <a:spcPct val="20000"/>
              </a:spcBef>
              <a:buClr>
                <a:srgbClr val="93A299"/>
              </a:buClr>
              <a:buSzPct val="85000"/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292934"/>
                </a:solidFill>
                <a:latin typeface="Monotype Corsiva" panose="03010101010201010101" pitchFamily="66" charset="0"/>
              </a:rPr>
              <a:t> Навчальних </a:t>
            </a:r>
            <a:r>
              <a:rPr lang="uk-UA" sz="2400" b="1" dirty="0" smtClean="0">
                <a:solidFill>
                  <a:srgbClr val="292934"/>
                </a:solidFill>
                <a:latin typeface="Monotype Corsiva" panose="03010101010201010101" pitchFamily="66" charset="0"/>
              </a:rPr>
              <a:t> днів – 175 (35 тижнів)</a:t>
            </a:r>
            <a:endParaRPr lang="uk-UA" sz="2400" b="1" dirty="0">
              <a:solidFill>
                <a:srgbClr val="292934"/>
              </a:solidFill>
              <a:latin typeface="Monotype Corsiva" panose="03010101010201010101" pitchFamily="66" charset="0"/>
            </a:endParaRPr>
          </a:p>
          <a:p>
            <a:pPr marL="182880" lvl="0" indent="-182880">
              <a:spcBef>
                <a:spcPct val="20000"/>
              </a:spcBef>
              <a:buClr>
                <a:srgbClr val="93A299"/>
              </a:buClr>
              <a:buSzPct val="85000"/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292934"/>
                </a:solidFill>
                <a:latin typeface="Monotype Corsiva" panose="03010101010201010101" pitchFamily="66" charset="0"/>
              </a:rPr>
              <a:t> Навчальних </a:t>
            </a:r>
            <a:r>
              <a:rPr lang="uk-UA" sz="2400" b="1" dirty="0" smtClean="0">
                <a:solidFill>
                  <a:srgbClr val="292934"/>
                </a:solidFill>
                <a:latin typeface="Monotype Corsiva" panose="03010101010201010101" pitchFamily="66" charset="0"/>
              </a:rPr>
              <a:t> уроків – 1330 год</a:t>
            </a:r>
            <a:r>
              <a:rPr lang="uk-UA" sz="2400" b="1" dirty="0">
                <a:solidFill>
                  <a:srgbClr val="292934"/>
                </a:solidFill>
                <a:latin typeface="Monotype Corsiva" panose="03010101010201010101" pitchFamily="66" charset="0"/>
              </a:rPr>
              <a:t>. </a:t>
            </a:r>
            <a:r>
              <a:rPr lang="uk-UA" sz="2400" b="1" dirty="0" smtClean="0">
                <a:solidFill>
                  <a:srgbClr val="292934"/>
                </a:solidFill>
                <a:latin typeface="Monotype Corsiva" panose="03010101010201010101" pitchFamily="66" charset="0"/>
              </a:rPr>
              <a:t>/рік</a:t>
            </a:r>
            <a:endParaRPr lang="uk-UA" sz="2400" b="1" dirty="0">
              <a:solidFill>
                <a:srgbClr val="292934"/>
              </a:solidFill>
              <a:latin typeface="Monotype Corsiva" panose="03010101010201010101" pitchFamily="66" charset="0"/>
            </a:endParaRPr>
          </a:p>
          <a:p>
            <a:pPr marL="182880" lvl="0" indent="-182880">
              <a:spcBef>
                <a:spcPct val="20000"/>
              </a:spcBef>
              <a:buClr>
                <a:srgbClr val="93A299"/>
              </a:buClr>
              <a:buSzPct val="85000"/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292934"/>
                </a:solidFill>
                <a:latin typeface="Monotype Corsiva" panose="03010101010201010101" pitchFamily="66" charset="0"/>
              </a:rPr>
              <a:t> Сигналів повітряної тривоги - </a:t>
            </a:r>
            <a:r>
              <a:rPr lang="uk-UA" sz="2400" b="1" dirty="0" smtClean="0">
                <a:solidFill>
                  <a:srgbClr val="292934"/>
                </a:solidFill>
                <a:latin typeface="Monotype Corsiva" panose="03010101010201010101" pitchFamily="66" charset="0"/>
              </a:rPr>
              <a:t>36 годин  41 хвилина</a:t>
            </a:r>
            <a:endParaRPr lang="uk-UA" sz="2400" b="1" dirty="0">
              <a:solidFill>
                <a:srgbClr val="292934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504" y="6251932"/>
            <a:ext cx="2952328" cy="61012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>
                <a:latin typeface="+mj-lt"/>
                <a:ea typeface="+mj-ea"/>
                <a:cs typeface="+mj-cs"/>
              </a:rPr>
              <a:t>#</a:t>
            </a:r>
            <a:r>
              <a:rPr lang="uk-UA" sz="2000" b="1">
                <a:latin typeface="+mj-lt"/>
                <a:ea typeface="+mj-ea"/>
                <a:cs typeface="+mj-cs"/>
              </a:rPr>
              <a:t>світло_для_кожного</a:t>
            </a:r>
          </a:p>
        </p:txBody>
      </p:sp>
      <p:pic>
        <p:nvPicPr>
          <p:cNvPr id="10" name="Picture 2" descr="C:\Users\User 105\Pictures\pngwing.c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418934"/>
            <a:ext cx="634151" cy="6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3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-1692696" y="548680"/>
            <a:ext cx="10009112" cy="5939963"/>
          </a:xfrm>
        </p:spPr>
        <p:txBody>
          <a:bodyPr>
            <a:normAutofit fontScale="92500" lnSpcReduction="10000"/>
          </a:bodyPr>
          <a:lstStyle/>
          <a:p>
            <a:pPr marL="2404872" lvl="8" indent="0">
              <a:buClr>
                <a:srgbClr val="F14124">
                  <a:lumMod val="75000"/>
                </a:srgbClr>
              </a:buClr>
              <a:buNone/>
            </a:pPr>
            <a:r>
              <a:rPr lang="uk-UA" sz="4400" dirty="0" smtClean="0">
                <a:latin typeface="Monotype Corsiva" panose="03010101010201010101" pitchFamily="66" charset="0"/>
              </a:rPr>
              <a:t>                  </a:t>
            </a:r>
            <a:r>
              <a:rPr lang="uk-UA" sz="32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Мої освітні мрії 2024 р.</a:t>
            </a:r>
            <a:endParaRPr lang="en-US" sz="4400" dirty="0" smtClean="0">
              <a:latin typeface="Monotype Corsiva" panose="03010101010201010101" pitchFamily="66" charset="0"/>
            </a:endParaRPr>
          </a:p>
          <a:p>
            <a:pPr lvl="8"/>
            <a:r>
              <a:rPr lang="en-US" sz="3100" b="1" dirty="0" smtClean="0">
                <a:latin typeface="Monotype Corsiva" panose="03010101010201010101" pitchFamily="66" charset="0"/>
              </a:rPr>
              <a:t>HUB </a:t>
            </a:r>
            <a:r>
              <a:rPr lang="uk-UA" sz="3100" dirty="0" smtClean="0">
                <a:latin typeface="Monotype Corsiva" panose="03010101010201010101" pitchFamily="66" charset="0"/>
              </a:rPr>
              <a:t>здорового харчування</a:t>
            </a:r>
            <a:br>
              <a:rPr lang="uk-UA" sz="3100" dirty="0" smtClean="0">
                <a:latin typeface="Monotype Corsiva" panose="03010101010201010101" pitchFamily="66" charset="0"/>
              </a:rPr>
            </a:br>
            <a:endParaRPr lang="uk-UA" sz="3100" dirty="0" smtClean="0">
              <a:latin typeface="Monotype Corsiva" panose="03010101010201010101" pitchFamily="66" charset="0"/>
            </a:endParaRPr>
          </a:p>
          <a:p>
            <a:pPr lvl="8"/>
            <a:r>
              <a:rPr lang="uk-UA" sz="3100" dirty="0" smtClean="0">
                <a:latin typeface="Monotype Corsiva" panose="03010101010201010101" pitchFamily="66" charset="0"/>
              </a:rPr>
              <a:t>Співпраця з </a:t>
            </a:r>
            <a:r>
              <a:rPr lang="uk-UA" sz="3100" b="1" dirty="0" smtClean="0">
                <a:latin typeface="Monotype Corsiva" panose="03010101010201010101" pitchFamily="66" charset="0"/>
              </a:rPr>
              <a:t>МАН </a:t>
            </a:r>
            <a:br>
              <a:rPr lang="uk-UA" sz="3100" b="1" dirty="0" smtClean="0">
                <a:latin typeface="Monotype Corsiva" panose="03010101010201010101" pitchFamily="66" charset="0"/>
              </a:rPr>
            </a:br>
            <a:endParaRPr lang="uk-UA" sz="3100" b="1" dirty="0" smtClean="0">
              <a:latin typeface="Monotype Corsiva" panose="03010101010201010101" pitchFamily="66" charset="0"/>
            </a:endParaRPr>
          </a:p>
          <a:p>
            <a:pPr lvl="8"/>
            <a:r>
              <a:rPr lang="uk-UA" sz="3100" b="1" dirty="0" smtClean="0">
                <a:latin typeface="Monotype Corsiva" panose="03010101010201010101" pitchFamily="66" charset="0"/>
              </a:rPr>
              <a:t>Міжнародна  співпраця </a:t>
            </a:r>
            <a:r>
              <a:rPr lang="uk-UA" sz="3100" dirty="0" smtClean="0">
                <a:latin typeface="Monotype Corsiva" panose="03010101010201010101" pitchFamily="66" charset="0"/>
              </a:rPr>
              <a:t>( освіта, ГО, соціальний захист, активний відпочинок - табори)</a:t>
            </a:r>
            <a:br>
              <a:rPr lang="uk-UA" sz="3100" dirty="0" smtClean="0">
                <a:latin typeface="Monotype Corsiva" panose="03010101010201010101" pitchFamily="66" charset="0"/>
              </a:rPr>
            </a:br>
            <a:endParaRPr lang="uk-UA" sz="3100" dirty="0" smtClean="0">
              <a:latin typeface="Monotype Corsiva" panose="03010101010201010101" pitchFamily="66" charset="0"/>
            </a:endParaRPr>
          </a:p>
          <a:p>
            <a:pPr lvl="8"/>
            <a:r>
              <a:rPr lang="uk-UA" sz="3100" b="1" dirty="0" smtClean="0">
                <a:latin typeface="Monotype Corsiva" panose="03010101010201010101" pitchFamily="66" charset="0"/>
              </a:rPr>
              <a:t>Ментальне здоров’я </a:t>
            </a:r>
            <a:r>
              <a:rPr lang="uk-UA" sz="3100" dirty="0" smtClean="0">
                <a:latin typeface="Monotype Corsiva" panose="03010101010201010101" pitchFamily="66" charset="0"/>
              </a:rPr>
              <a:t>кожного учасника освітнього процесу</a:t>
            </a:r>
            <a:br>
              <a:rPr lang="uk-UA" sz="3100" dirty="0" smtClean="0">
                <a:latin typeface="Monotype Corsiva" panose="03010101010201010101" pitchFamily="66" charset="0"/>
              </a:rPr>
            </a:br>
            <a:endParaRPr lang="uk-UA" sz="3100" dirty="0" smtClean="0">
              <a:latin typeface="Monotype Corsiva" panose="03010101010201010101" pitchFamily="66" charset="0"/>
            </a:endParaRPr>
          </a:p>
          <a:p>
            <a:pPr lvl="8"/>
            <a:r>
              <a:rPr lang="uk-UA" sz="3100" dirty="0" smtClean="0">
                <a:latin typeface="Monotype Corsiva" panose="03010101010201010101" pitchFamily="66" charset="0"/>
              </a:rPr>
              <a:t>Співпраця з </a:t>
            </a:r>
            <a:r>
              <a:rPr lang="uk-UA" sz="3100" b="1" dirty="0" smtClean="0">
                <a:latin typeface="Monotype Corsiva" panose="03010101010201010101" pitchFamily="66" charset="0"/>
              </a:rPr>
              <a:t>ПЛАСТ </a:t>
            </a:r>
          </a:p>
          <a:p>
            <a:pPr lvl="8"/>
            <a:endParaRPr lang="uk-UA" sz="2000" dirty="0" smtClean="0">
              <a:latin typeface="Monotype Corsiva" panose="03010101010201010101" pitchFamily="66" charset="0"/>
            </a:endParaRPr>
          </a:p>
          <a:p>
            <a:pPr lvl="8"/>
            <a:endParaRPr lang="uk-UA" sz="1800" dirty="0" smtClean="0">
              <a:latin typeface="Monotype Corsiva" panose="03010101010201010101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09" y="476672"/>
            <a:ext cx="6334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9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107504" y="260648"/>
            <a:ext cx="8676456" cy="62034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uk-UA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Структура 2023/2024 </a:t>
            </a:r>
            <a:r>
              <a:rPr lang="uk-UA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н.р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pPr marL="109728" indent="0" algn="ctr">
              <a:buNone/>
            </a:pP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Ліцею 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імені Івана 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Пулюя</a:t>
            </a:r>
            <a:endParaRPr lang="uk-UA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en-US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I </a:t>
            </a:r>
            <a:r>
              <a:rPr lang="uk-UA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семестр</a:t>
            </a:r>
          </a:p>
          <a:p>
            <a:pPr marL="109728" indent="0" algn="ctr">
              <a:buNone/>
            </a:pPr>
            <a:r>
              <a:rPr lang="uk-UA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1 вересня – 22 грудня 2023 року – 75 навчальних днів</a:t>
            </a:r>
          </a:p>
          <a:p>
            <a:pPr marL="109728" indent="0" algn="ctr">
              <a:buNone/>
            </a:pPr>
            <a:r>
              <a:rPr lang="uk-UA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(15 тижнів)</a:t>
            </a:r>
          </a:p>
          <a:p>
            <a:pPr marL="109728" indent="0" algn="ctr">
              <a:buNone/>
            </a:pPr>
            <a:r>
              <a:rPr lang="uk-UA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</a:t>
            </a:r>
            <a:r>
              <a:rPr lang="uk-UA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сінні канікули: 25.10.- 01.11. 2023 року – 8 днів</a:t>
            </a:r>
          </a:p>
          <a:p>
            <a:pPr marL="109728" indent="0" algn="ctr">
              <a:buNone/>
            </a:pPr>
            <a:r>
              <a:rPr lang="uk-UA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Зимові канікули:23.12.2023р.- 07.01.2024р.-15 днів</a:t>
            </a:r>
          </a:p>
          <a:p>
            <a:pPr marL="109728" indent="0" algn="ctr">
              <a:buNone/>
            </a:pPr>
            <a:r>
              <a:rPr lang="en-US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II</a:t>
            </a:r>
            <a:r>
              <a:rPr lang="uk-UA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семестр</a:t>
            </a:r>
          </a:p>
          <a:p>
            <a:pPr marL="109728" indent="0" algn="ctr">
              <a:buNone/>
            </a:pPr>
            <a:r>
              <a:rPr lang="uk-UA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8</a:t>
            </a:r>
            <a:r>
              <a:rPr lang="uk-UA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січня – 31 травня 2024 року – 100 навчальні дні</a:t>
            </a:r>
          </a:p>
          <a:p>
            <a:pPr marL="109728" indent="0" algn="ctr">
              <a:buNone/>
            </a:pPr>
            <a:r>
              <a:rPr lang="uk-UA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(20 тижнів) </a:t>
            </a:r>
          </a:p>
          <a:p>
            <a:pPr marL="109728" indent="0" algn="ctr">
              <a:buNone/>
            </a:pPr>
            <a:r>
              <a:rPr lang="uk-UA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Весняні канікули: 25.03. – 31.03. 2024 року – 7 днів</a:t>
            </a:r>
          </a:p>
          <a:p>
            <a:pPr marL="109728" indent="0" algn="ctr">
              <a:buNone/>
            </a:pPr>
            <a:r>
              <a:rPr lang="uk-UA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Великодні канікули:06.05. - 12.05.2024 року – 7 днів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23835" y="6464083"/>
            <a:ext cx="2654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292934"/>
                </a:solidFill>
              </a:rPr>
              <a:t>#</a:t>
            </a:r>
            <a:r>
              <a:rPr lang="uk-UA" b="1" err="1">
                <a:solidFill>
                  <a:srgbClr val="292934"/>
                </a:solidFill>
              </a:rPr>
              <a:t>світло_для_кожного</a:t>
            </a:r>
            <a:endParaRPr lang="uk-UA" b="1">
              <a:solidFill>
                <a:srgbClr val="29293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088" y="404664"/>
            <a:ext cx="6334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5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8"/>
          <p:cNvSpPr/>
          <p:nvPr/>
        </p:nvSpPr>
        <p:spPr>
          <a:xfrm>
            <a:off x="107504" y="6381328"/>
            <a:ext cx="2808312" cy="44555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107504" y="294959"/>
            <a:ext cx="8676456" cy="62034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400" b="1" i="1" dirty="0"/>
              <a:t>Розклад школи повного </a:t>
            </a:r>
            <a:r>
              <a:rPr lang="uk-UA" sz="2400" b="1" i="1" dirty="0" smtClean="0"/>
              <a:t>дня</a:t>
            </a:r>
          </a:p>
          <a:p>
            <a:pPr marL="45720" indent="0">
              <a:buNone/>
            </a:pPr>
            <a:r>
              <a:rPr lang="uk-UA" sz="2400" b="1" i="1" dirty="0" smtClean="0"/>
              <a:t>для 1-4 класів:</a:t>
            </a:r>
            <a:endParaRPr lang="uk-UA" sz="2400" b="1" i="1" dirty="0"/>
          </a:p>
          <a:p>
            <a:r>
              <a:rPr lang="ru-RU" sz="1600" b="1" dirty="0"/>
              <a:t>8.30 – 9.00 - </a:t>
            </a:r>
            <a:r>
              <a:rPr lang="ru-RU" sz="1600" b="1" dirty="0" err="1"/>
              <a:t>ранкова</a:t>
            </a:r>
            <a:r>
              <a:rPr lang="ru-RU" sz="1600" b="1" dirty="0"/>
              <a:t> </a:t>
            </a:r>
            <a:r>
              <a:rPr lang="ru-RU" sz="1600" b="1" dirty="0" err="1"/>
              <a:t>зустріч</a:t>
            </a:r>
            <a:endParaRPr lang="uk-UA" sz="1600" b="1" dirty="0"/>
          </a:p>
          <a:p>
            <a:r>
              <a:rPr lang="ru-RU" sz="1600" b="1" dirty="0"/>
              <a:t>9.00 – 9.40 – </a:t>
            </a:r>
            <a:r>
              <a:rPr lang="ru-RU" sz="1600" b="1" dirty="0" err="1"/>
              <a:t>навчальна</a:t>
            </a:r>
            <a:r>
              <a:rPr lang="ru-RU" sz="1600" b="1" dirty="0"/>
              <a:t> </a:t>
            </a:r>
            <a:r>
              <a:rPr lang="ru-RU" sz="1600" b="1" dirty="0" err="1"/>
              <a:t>діяльність</a:t>
            </a:r>
            <a:endParaRPr lang="uk-UA" sz="1600" b="1" dirty="0"/>
          </a:p>
          <a:p>
            <a:r>
              <a:rPr lang="ru-RU" sz="1600" b="1" dirty="0"/>
              <a:t>9.40 – 9.55 – </a:t>
            </a:r>
            <a:r>
              <a:rPr lang="ru-RU" sz="1600" b="1" dirty="0" err="1"/>
              <a:t>перерва</a:t>
            </a:r>
            <a:r>
              <a:rPr lang="uk-UA" sz="1600" b="1" dirty="0"/>
              <a:t>, питний режим</a:t>
            </a:r>
          </a:p>
          <a:p>
            <a:r>
              <a:rPr lang="uk-UA" sz="1600" b="1" dirty="0"/>
              <a:t>9.55 – 10.10 – сніданок</a:t>
            </a:r>
          </a:p>
          <a:p>
            <a:r>
              <a:rPr lang="uk-UA" sz="1600" b="1" dirty="0"/>
              <a:t>10.10 – 10.50 – навчальна діяльність</a:t>
            </a:r>
          </a:p>
          <a:p>
            <a:r>
              <a:rPr lang="uk-UA" sz="1600" b="1" dirty="0"/>
              <a:t>10.50 – 10.55 – вітамінна перерва</a:t>
            </a:r>
          </a:p>
          <a:p>
            <a:r>
              <a:rPr lang="uk-UA" sz="1600" b="1" dirty="0"/>
              <a:t>10.55 – 11.35 – навчальна діяльність</a:t>
            </a:r>
          </a:p>
          <a:p>
            <a:r>
              <a:rPr lang="ru-RU" sz="1600" b="1" dirty="0"/>
              <a:t>11.35 – 11.40 – </a:t>
            </a:r>
            <a:r>
              <a:rPr lang="ru-RU" sz="1600" b="1" dirty="0" err="1"/>
              <a:t>перерва</a:t>
            </a:r>
            <a:endParaRPr lang="uk-UA" sz="1600" b="1" dirty="0"/>
          </a:p>
          <a:p>
            <a:r>
              <a:rPr lang="ru-RU" sz="1600" b="1" dirty="0"/>
              <a:t>11.40 – 12.20 – </a:t>
            </a:r>
            <a:r>
              <a:rPr lang="ru-RU" sz="1600" b="1" dirty="0" err="1"/>
              <a:t>фізична</a:t>
            </a:r>
            <a:r>
              <a:rPr lang="ru-RU" sz="1600" b="1" dirty="0"/>
              <a:t> </a:t>
            </a:r>
            <a:r>
              <a:rPr lang="ru-RU" sz="1600" b="1" dirty="0" err="1"/>
              <a:t>активність</a:t>
            </a:r>
            <a:r>
              <a:rPr lang="ru-RU" sz="1600" b="1" dirty="0"/>
              <a:t>, </a:t>
            </a:r>
            <a:r>
              <a:rPr lang="ru-RU" sz="1600" b="1" dirty="0" err="1"/>
              <a:t>питний</a:t>
            </a:r>
            <a:r>
              <a:rPr lang="ru-RU" sz="1600" b="1" dirty="0"/>
              <a:t> режим</a:t>
            </a:r>
            <a:endParaRPr lang="uk-UA" sz="1600" b="1" dirty="0"/>
          </a:p>
          <a:p>
            <a:r>
              <a:rPr lang="ru-RU" sz="1600" b="1" dirty="0"/>
              <a:t>12.20 – 13.30 – велика </a:t>
            </a:r>
            <a:r>
              <a:rPr lang="ru-RU" sz="1600" b="1" dirty="0" err="1"/>
              <a:t>перерва</a:t>
            </a:r>
            <a:r>
              <a:rPr lang="ru-RU" sz="1600" b="1" dirty="0"/>
              <a:t>, </a:t>
            </a:r>
            <a:r>
              <a:rPr lang="ru-RU" sz="1600" b="1" dirty="0" err="1"/>
              <a:t>обід</a:t>
            </a:r>
            <a:endParaRPr lang="uk-UA" sz="1600" b="1" dirty="0"/>
          </a:p>
          <a:p>
            <a:r>
              <a:rPr lang="uk-UA" sz="1600" b="1" dirty="0"/>
              <a:t>13.30 – 14.45 – тихе читання</a:t>
            </a:r>
          </a:p>
          <a:p>
            <a:r>
              <a:rPr lang="uk-UA" sz="1600" b="1" dirty="0"/>
              <a:t>14.45 – 15.05 – дослідницька діяльність</a:t>
            </a:r>
          </a:p>
          <a:p>
            <a:r>
              <a:rPr lang="uk-UA" sz="1600" b="1" dirty="0"/>
              <a:t>15.05 – 15.25 – творчо-пізнавальна діяльність</a:t>
            </a:r>
          </a:p>
          <a:p>
            <a:r>
              <a:rPr lang="uk-UA" sz="1600" b="1" dirty="0"/>
              <a:t>15.25 – 15.30 – рефлексія</a:t>
            </a:r>
            <a:r>
              <a:rPr lang="uk-UA" sz="16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</a:t>
            </a:r>
            <a:endParaRPr lang="uk-UA" sz="16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3835" y="6464083"/>
            <a:ext cx="2654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292934"/>
                </a:solidFill>
              </a:rPr>
              <a:t>#</a:t>
            </a:r>
            <a:r>
              <a:rPr lang="uk-UA" b="1" dirty="0" err="1">
                <a:solidFill>
                  <a:srgbClr val="292934"/>
                </a:solidFill>
              </a:rPr>
              <a:t>світло_для_кожного</a:t>
            </a:r>
            <a:endParaRPr lang="uk-UA" b="1" dirty="0">
              <a:solidFill>
                <a:srgbClr val="29293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6334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86" y="766923"/>
            <a:ext cx="3816424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71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ісце для вмісту 1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8" r="1212" b="8983"/>
          <a:stretch/>
        </p:blipFill>
        <p:spPr>
          <a:xfrm>
            <a:off x="2659200" y="3295460"/>
            <a:ext cx="6282924" cy="3353289"/>
          </a:xfrm>
          <a:prstGeom prst="rect">
            <a:avLst/>
          </a:prstGeom>
        </p:spPr>
      </p:pic>
      <p:sp>
        <p:nvSpPr>
          <p:cNvPr id="5" name="Пятиугольник 8"/>
          <p:cNvSpPr/>
          <p:nvPr/>
        </p:nvSpPr>
        <p:spPr>
          <a:xfrm>
            <a:off x="107504" y="6381328"/>
            <a:ext cx="2808312" cy="44555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23835" y="6464083"/>
            <a:ext cx="2654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292934"/>
                </a:solidFill>
              </a:rPr>
              <a:t>#</a:t>
            </a:r>
            <a:r>
              <a:rPr lang="uk-UA" b="1" dirty="0" err="1">
                <a:solidFill>
                  <a:srgbClr val="292934"/>
                </a:solidFill>
              </a:rPr>
              <a:t>світло_для_кожного</a:t>
            </a:r>
            <a:endParaRPr lang="uk-UA" b="1" dirty="0">
              <a:solidFill>
                <a:srgbClr val="29293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6334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9" t="19707" r="19748" b="14160"/>
          <a:stretch/>
        </p:blipFill>
        <p:spPr bwMode="auto">
          <a:xfrm>
            <a:off x="308779" y="116632"/>
            <a:ext cx="5049881" cy="311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23206" y="760443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 уроків для учнів 7 класів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789040"/>
            <a:ext cx="255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 уроків для учнів 5 класів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8"/>
          <p:cNvSpPr/>
          <p:nvPr/>
        </p:nvSpPr>
        <p:spPr>
          <a:xfrm>
            <a:off x="107504" y="6381328"/>
            <a:ext cx="2808312" cy="44555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23835" y="6464083"/>
            <a:ext cx="2654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292934"/>
                </a:solidFill>
              </a:rPr>
              <a:t>#</a:t>
            </a:r>
            <a:r>
              <a:rPr lang="uk-UA" b="1" dirty="0" err="1">
                <a:solidFill>
                  <a:srgbClr val="292934"/>
                </a:solidFill>
              </a:rPr>
              <a:t>світло_для_кожного</a:t>
            </a:r>
            <a:endParaRPr lang="uk-UA" b="1" dirty="0">
              <a:solidFill>
                <a:srgbClr val="29293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473" y="154452"/>
            <a:ext cx="6334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471158"/>
            <a:ext cx="81942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Графік змішаного навчання з використанням технологій дистанційного зв’язку для учнів 10-11 класів на 2 семестр </a:t>
            </a:r>
            <a:endParaRPr kumimoji="0" lang="uk-UA" alt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2023/2024 н. р.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я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454502"/>
              </p:ext>
            </p:extLst>
          </p:nvPr>
        </p:nvGraphicFramePr>
        <p:xfrm>
          <a:off x="1475656" y="1412776"/>
          <a:ext cx="6168390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1028065"/>
                <a:gridCol w="1028065"/>
                <a:gridCol w="1028065"/>
                <a:gridCol w="1028065"/>
                <a:gridCol w="1028065"/>
                <a:gridCol w="102806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Січень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Лютий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Березень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Квітень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Травень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Понеділок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11а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10а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10б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10б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10а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Вівторок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10а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11а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10а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10б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10б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Середа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10б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10б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11а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10а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10а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Четвер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10а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10а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10б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11а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10б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П’ятниця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10б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10б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10а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10а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11а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я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95840"/>
              </p:ext>
            </p:extLst>
          </p:nvPr>
        </p:nvGraphicFramePr>
        <p:xfrm>
          <a:off x="1350961" y="4365104"/>
          <a:ext cx="6168390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1028065"/>
                <a:gridCol w="1028065"/>
                <a:gridCol w="1028065"/>
                <a:gridCol w="1028065"/>
                <a:gridCol w="1028065"/>
                <a:gridCol w="102806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Січень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Лютий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Березень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Квітень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Травень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Понеділок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7а,б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7в,г,6-ті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7а,б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7в,г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7а,б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Вівторок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7в,г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7а,б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7в,г,6-ті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7а,б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7в,г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Середа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7а,б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7в,г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7а,б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7в,г,6-ті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7а,б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Четвер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7в,г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7а,б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7в,г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7а,б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7в,г,6-ті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П’ятниця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7а,б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7в,г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7а,б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7в,г</a:t>
                      </a:r>
                      <a:endParaRPr lang="uk-U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7а,б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26646" y="3429000"/>
            <a:ext cx="84969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Графік змішаного навчання з використанням технологій дистанційного зв’язку для учнів 6-7 класів на 2 семестр </a:t>
            </a:r>
            <a:endParaRPr kumimoji="0" lang="uk-UA" alt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2023/2024 н. р.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8"/>
          <p:cNvSpPr/>
          <p:nvPr/>
        </p:nvSpPr>
        <p:spPr>
          <a:xfrm>
            <a:off x="107504" y="6381328"/>
            <a:ext cx="2808312" cy="44555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23835" y="6464083"/>
            <a:ext cx="2654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292934"/>
                </a:solidFill>
              </a:rPr>
              <a:t>#</a:t>
            </a:r>
            <a:r>
              <a:rPr lang="uk-UA" b="1" dirty="0" err="1">
                <a:solidFill>
                  <a:srgbClr val="292934"/>
                </a:solidFill>
              </a:rPr>
              <a:t>світло_для_кожного</a:t>
            </a:r>
            <a:endParaRPr lang="uk-UA" b="1" dirty="0">
              <a:solidFill>
                <a:srgbClr val="29293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6334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кутник 10"/>
          <p:cNvSpPr/>
          <p:nvPr/>
        </p:nvSpPr>
        <p:spPr>
          <a:xfrm>
            <a:off x="683569" y="332656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Графік проведення потоків очних занять природничої галузі</a:t>
            </a:r>
            <a:endParaRPr lang="uk-UA" dirty="0"/>
          </a:p>
          <a:p>
            <a:pPr algn="ctr"/>
            <a:r>
              <a:rPr lang="uk-UA" b="1" dirty="0"/>
              <a:t>для учнів 8-11 класів на </a:t>
            </a:r>
            <a:r>
              <a:rPr lang="en-US" b="1" dirty="0"/>
              <a:t>I </a:t>
            </a:r>
            <a:r>
              <a:rPr lang="en-US" b="1" dirty="0" err="1"/>
              <a:t>семестр</a:t>
            </a:r>
            <a:r>
              <a:rPr lang="uk-UA" b="1" dirty="0"/>
              <a:t> 2023/2024 </a:t>
            </a:r>
            <a:r>
              <a:rPr lang="uk-UA" b="1" dirty="0" err="1"/>
              <a:t>н.р</a:t>
            </a:r>
            <a:r>
              <a:rPr lang="uk-UA" b="1" dirty="0"/>
              <a:t>.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  <a:p>
            <a:r>
              <a:rPr lang="uk-UA" dirty="0" smtClean="0"/>
              <a:t>                                     Час</a:t>
            </a:r>
            <a:r>
              <a:rPr lang="uk-UA" dirty="0"/>
              <a:t>: 13:40</a:t>
            </a:r>
          </a:p>
          <a:p>
            <a:r>
              <a:rPr lang="uk-UA" dirty="0"/>
              <a:t>                                     Місце: профільні кабінети ліцею</a:t>
            </a:r>
          </a:p>
        </p:txBody>
      </p:sp>
      <p:graphicFrame>
        <p:nvGraphicFramePr>
          <p:cNvPr id="13" name="Таблиця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228360"/>
              </p:ext>
            </p:extLst>
          </p:nvPr>
        </p:nvGraphicFramePr>
        <p:xfrm>
          <a:off x="2483768" y="1988840"/>
          <a:ext cx="3870325" cy="1286256"/>
        </p:xfrm>
        <a:graphic>
          <a:graphicData uri="http://schemas.openxmlformats.org/drawingml/2006/table">
            <a:tbl>
              <a:tblPr firstRow="1" firstCol="1" bandRow="1"/>
              <a:tblGrid>
                <a:gridCol w="1890395"/>
                <a:gridCol w="1979930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Дні тижня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Понеділок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клас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Вівторок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класи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Четвер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класи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П’ятниця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класи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кутник 13"/>
          <p:cNvSpPr/>
          <p:nvPr/>
        </p:nvSpPr>
        <p:spPr>
          <a:xfrm>
            <a:off x="1031196" y="3647927"/>
            <a:ext cx="38524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/>
              <a:t>Тижні проведення потоків у </a:t>
            </a:r>
            <a:r>
              <a:rPr lang="en-US" sz="1600" b="1" dirty="0"/>
              <a:t>I</a:t>
            </a:r>
            <a:r>
              <a:rPr lang="uk-UA" sz="1600" b="1" dirty="0"/>
              <a:t> семестрі:</a:t>
            </a:r>
            <a:endParaRPr lang="uk-UA" sz="1600" dirty="0"/>
          </a:p>
          <a:p>
            <a:r>
              <a:rPr lang="uk-UA" sz="1600" b="1" dirty="0"/>
              <a:t> </a:t>
            </a:r>
            <a:endParaRPr lang="uk-UA" sz="1600" dirty="0"/>
          </a:p>
          <a:p>
            <a:r>
              <a:rPr lang="uk-UA" sz="1600" dirty="0"/>
              <a:t>11.09.-15.09.2023</a:t>
            </a:r>
          </a:p>
          <a:p>
            <a:r>
              <a:rPr lang="uk-UA" sz="1600" dirty="0"/>
              <a:t>25.09.-29.09.2023</a:t>
            </a:r>
          </a:p>
          <a:p>
            <a:r>
              <a:rPr lang="uk-UA" sz="1600" dirty="0"/>
              <a:t>09.10.-13.10.2023</a:t>
            </a:r>
          </a:p>
          <a:p>
            <a:r>
              <a:rPr lang="uk-UA" sz="1600" dirty="0"/>
              <a:t>23.10.-27.10.2023</a:t>
            </a:r>
          </a:p>
          <a:p>
            <a:r>
              <a:rPr lang="uk-UA" sz="1600" dirty="0"/>
              <a:t>13.11.-17.11.2023</a:t>
            </a:r>
          </a:p>
          <a:p>
            <a:r>
              <a:rPr lang="uk-UA" sz="1600" dirty="0"/>
              <a:t>27.11.-01.12.2023</a:t>
            </a:r>
          </a:p>
          <a:p>
            <a:r>
              <a:rPr lang="uk-UA" sz="1600" dirty="0"/>
              <a:t>11.12.-15.12.2023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4572239" y="3386317"/>
            <a:ext cx="436560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 </a:t>
            </a:r>
          </a:p>
          <a:p>
            <a:r>
              <a:rPr lang="uk-UA" sz="1600" b="1" dirty="0"/>
              <a:t>Тижні проведення потоків у </a:t>
            </a:r>
            <a:r>
              <a:rPr lang="en-US" sz="1600" b="1" dirty="0"/>
              <a:t>II</a:t>
            </a:r>
            <a:r>
              <a:rPr lang="uk-UA" sz="1600" b="1" dirty="0"/>
              <a:t> семестрі:</a:t>
            </a:r>
            <a:endParaRPr lang="uk-UA" sz="1600" dirty="0"/>
          </a:p>
          <a:p>
            <a:r>
              <a:rPr lang="uk-UA" sz="1600" b="1" dirty="0"/>
              <a:t> </a:t>
            </a:r>
            <a:endParaRPr lang="uk-UA" sz="1600" dirty="0"/>
          </a:p>
          <a:p>
            <a:r>
              <a:rPr lang="uk-UA" sz="1600" dirty="0"/>
              <a:t>1</a:t>
            </a:r>
            <a:r>
              <a:rPr lang="en-US" sz="1600" dirty="0"/>
              <a:t>5</a:t>
            </a:r>
            <a:r>
              <a:rPr lang="uk-UA" sz="1600" dirty="0"/>
              <a:t>.01.-19.01.2024</a:t>
            </a:r>
          </a:p>
          <a:p>
            <a:r>
              <a:rPr lang="uk-UA" sz="1600" dirty="0"/>
              <a:t>29.01.-02.02.2024</a:t>
            </a:r>
          </a:p>
          <a:p>
            <a:r>
              <a:rPr lang="uk-UA" sz="1600" dirty="0"/>
              <a:t>12.02.-16.02.2024</a:t>
            </a:r>
          </a:p>
          <a:p>
            <a:r>
              <a:rPr lang="uk-UA" sz="1600" dirty="0"/>
              <a:t>26.02.-01.03.2024</a:t>
            </a:r>
          </a:p>
          <a:p>
            <a:r>
              <a:rPr lang="uk-UA" sz="1600" dirty="0"/>
              <a:t>11.03.-15.03.2024</a:t>
            </a:r>
          </a:p>
          <a:p>
            <a:r>
              <a:rPr lang="uk-UA" sz="1600" dirty="0"/>
              <a:t>01.04.-05.04.2024</a:t>
            </a:r>
          </a:p>
          <a:p>
            <a:r>
              <a:rPr lang="uk-UA" sz="1600" dirty="0"/>
              <a:t>15.04.-19.04.2024</a:t>
            </a:r>
          </a:p>
          <a:p>
            <a:r>
              <a:rPr lang="uk-UA" sz="1600" dirty="0"/>
              <a:t>29.04.-03.05.2024</a:t>
            </a:r>
          </a:p>
          <a:p>
            <a:r>
              <a:rPr lang="uk-UA" sz="1600" dirty="0"/>
              <a:t>20.05.-24.05.2024</a:t>
            </a:r>
          </a:p>
        </p:txBody>
      </p:sp>
    </p:spTree>
    <p:extLst>
      <p:ext uri="{BB962C8B-B14F-4D97-AF65-F5344CB8AC3E}">
        <p14:creationId xmlns:p14="http://schemas.microsoft.com/office/powerpoint/2010/main" val="20097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0" smtClean="0">
                <a:solidFill>
                  <a:schemeClr val="tx1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4400" b="0" smtClean="0">
                <a:solidFill>
                  <a:schemeClr val="tx1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I </a:t>
            </a:r>
            <a:r>
              <a:rPr lang="uk-UA" sz="4400" b="0" smtClean="0">
                <a:solidFill>
                  <a:schemeClr val="tx1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семестр</a:t>
            </a:r>
            <a:br>
              <a:rPr lang="uk-UA" sz="4400" b="0" smtClean="0">
                <a:solidFill>
                  <a:schemeClr val="tx1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sz="2400" b="0" smtClean="0">
                <a:solidFill>
                  <a:schemeClr val="tx1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Всього: 36 класи – 1037 учнів, 95 вчителів </a:t>
            </a:r>
            <a:endParaRPr lang="uk-UA" sz="2400" b="0">
              <a:solidFill>
                <a:schemeClr val="tx1"/>
              </a:solidFill>
              <a:effectLst/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90956466"/>
              </p:ext>
            </p:extLst>
          </p:nvPr>
        </p:nvGraphicFramePr>
        <p:xfrm>
          <a:off x="467544" y="1196752"/>
          <a:ext cx="7920879" cy="2377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866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0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0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6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65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8637">
                <a:tc>
                  <a:txBody>
                    <a:bodyPr/>
                    <a:lstStyle/>
                    <a:p>
                      <a:pPr algn="ctr"/>
                      <a:r>
                        <a:rPr lang="uk-UA" smtClean="0">
                          <a:solidFill>
                            <a:schemeClr val="tx1"/>
                          </a:solidFill>
                        </a:rPr>
                        <a:t>Класи</a:t>
                      </a:r>
                      <a:endParaRPr lang="uk-UA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>
                          <a:solidFill>
                            <a:schemeClr val="tx1"/>
                          </a:solidFill>
                        </a:rPr>
                        <a:t>Інституційна </a:t>
                      </a:r>
                      <a:r>
                        <a:rPr lang="uk-UA" baseline="0" smtClean="0">
                          <a:solidFill>
                            <a:schemeClr val="tx1"/>
                          </a:solidFill>
                        </a:rPr>
                        <a:t>форма навчання/учнів</a:t>
                      </a:r>
                      <a:endParaRPr lang="uk-UA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>
                          <a:solidFill>
                            <a:schemeClr val="tx1"/>
                          </a:solidFill>
                        </a:rPr>
                        <a:t>Індивідуальна</a:t>
                      </a:r>
                      <a:r>
                        <a:rPr lang="uk-UA" baseline="0" smtClean="0">
                          <a:solidFill>
                            <a:schemeClr val="tx1"/>
                          </a:solidFill>
                        </a:rPr>
                        <a:t> форма/учнів</a:t>
                      </a:r>
                      <a:endParaRPr lang="uk-UA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err="1" smtClean="0">
                          <a:solidFill>
                            <a:schemeClr val="tx1"/>
                          </a:solidFill>
                        </a:rPr>
                        <a:t>Офлайн</a:t>
                      </a:r>
                      <a:r>
                        <a:rPr lang="uk-UA" smtClean="0">
                          <a:solidFill>
                            <a:schemeClr val="tx1"/>
                          </a:solidFill>
                        </a:rPr>
                        <a:t>/днів</a:t>
                      </a:r>
                      <a:endParaRPr lang="uk-UA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err="1" smtClean="0">
                          <a:solidFill>
                            <a:schemeClr val="tx1"/>
                          </a:solidFill>
                        </a:rPr>
                        <a:t>Онлайн</a:t>
                      </a:r>
                      <a:r>
                        <a:rPr lang="uk-UA" smtClean="0">
                          <a:solidFill>
                            <a:schemeClr val="tx1"/>
                          </a:solidFill>
                        </a:rPr>
                        <a:t>/днів</a:t>
                      </a:r>
                      <a:endParaRPr lang="uk-UA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455"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1-6</a:t>
                      </a:r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640</a:t>
                      </a:r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55</a:t>
                      </a:r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74</a:t>
                      </a:r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1</a:t>
                      </a:r>
                      <a:endParaRPr lang="uk-UA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623"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7</a:t>
                      </a:r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100</a:t>
                      </a:r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8</a:t>
                      </a:r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39</a:t>
                      </a:r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36</a:t>
                      </a:r>
                      <a:endParaRPr lang="uk-UA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455"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8-9</a:t>
                      </a:r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123</a:t>
                      </a:r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30</a:t>
                      </a:r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62(5</a:t>
                      </a:r>
                      <a:r>
                        <a:rPr lang="uk-UA" baseline="0" smtClean="0"/>
                        <a:t> </a:t>
                      </a:r>
                      <a:r>
                        <a:rPr lang="uk-UA" baseline="0" err="1" smtClean="0"/>
                        <a:t>предм</a:t>
                      </a:r>
                      <a:r>
                        <a:rPr lang="uk-UA" baseline="0" smtClean="0"/>
                        <a:t>.)</a:t>
                      </a:r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13</a:t>
                      </a:r>
                      <a:endParaRPr lang="uk-UA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5455"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10-11</a:t>
                      </a:r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65</a:t>
                      </a:r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16</a:t>
                      </a:r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30(5 </a:t>
                      </a:r>
                      <a:r>
                        <a:rPr lang="uk-UA" err="1" smtClean="0"/>
                        <a:t>предм</a:t>
                      </a:r>
                      <a:r>
                        <a:rPr lang="uk-UA" smtClean="0"/>
                        <a:t>.)</a:t>
                      </a:r>
                      <a:endParaRPr lang="uk-U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45</a:t>
                      </a:r>
                      <a:endParaRPr lang="uk-UA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542195"/>
              </p:ext>
            </p:extLst>
          </p:nvPr>
        </p:nvGraphicFramePr>
        <p:xfrm>
          <a:off x="179512" y="3645024"/>
          <a:ext cx="8964488" cy="3255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2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7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4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2017">
                <a:tc>
                  <a:txBody>
                    <a:bodyPr/>
                    <a:lstStyle/>
                    <a:p>
                      <a:endParaRPr lang="uk-UA" sz="140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smtClean="0">
                          <a:latin typeface="Monotype Corsiva" panose="03010101010201010101" pitchFamily="66" charset="0"/>
                        </a:rPr>
                        <a:t>По Львову</a:t>
                      </a:r>
                      <a:endParaRPr lang="uk-UA" sz="1400" b="1">
                        <a:latin typeface="Monotype Corsiva" panose="03010101010201010101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smtClean="0">
                          <a:latin typeface="Monotype Corsiva" panose="03010101010201010101" pitchFamily="66" charset="0"/>
                        </a:rPr>
                        <a:t>Ліцей</a:t>
                      </a:r>
                      <a:r>
                        <a:rPr lang="uk-UA" sz="2000" b="1" baseline="0" smtClean="0">
                          <a:latin typeface="Monotype Corsiva" panose="03010101010201010101" pitchFamily="66" charset="0"/>
                        </a:rPr>
                        <a:t> ім. І. Пулюя</a:t>
                      </a:r>
                      <a:endParaRPr lang="uk-UA" sz="2000" b="1">
                        <a:latin typeface="Monotype Corsiva" panose="03010101010201010101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744">
                <a:tc>
                  <a:txBody>
                    <a:bodyPr/>
                    <a:lstStyle/>
                    <a:p>
                      <a:r>
                        <a:rPr lang="uk-UA" sz="2000" b="1" smtClean="0">
                          <a:latin typeface="Monotype Corsiva" panose="03010101010201010101" pitchFamily="66" charset="0"/>
                        </a:rPr>
                        <a:t>Повітряні тривоги під час навчання</a:t>
                      </a:r>
                      <a:endParaRPr lang="uk-UA" sz="2000" b="1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baseline="0" smtClean="0">
                          <a:latin typeface="Monotype Corsiva" panose="03010101010201010101" pitchFamily="66" charset="0"/>
                        </a:rPr>
                        <a:t>60 год.45</a:t>
                      </a:r>
                      <a:r>
                        <a:rPr lang="uk-UA" sz="1400" b="1" smtClean="0">
                          <a:latin typeface="Monotype Corsiva" panose="03010101010201010101" pitchFamily="66" charset="0"/>
                        </a:rPr>
                        <a:t> хв.</a:t>
                      </a:r>
                      <a:endParaRPr lang="uk-UA" sz="1400" b="1">
                        <a:latin typeface="Monotype Corsiva" panose="03010101010201010101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smtClean="0">
                          <a:latin typeface="Monotype Corsiva" panose="03010101010201010101" pitchFamily="66" charset="0"/>
                        </a:rPr>
                        <a:t>36 год.</a:t>
                      </a:r>
                      <a:r>
                        <a:rPr lang="uk-UA" sz="2000" b="1" baseline="0" smtClean="0">
                          <a:latin typeface="Monotype Corsiva" panose="03010101010201010101" pitchFamily="66" charset="0"/>
                        </a:rPr>
                        <a:t> 41 хв.</a:t>
                      </a:r>
                      <a:endParaRPr lang="uk-UA" sz="2000" b="1">
                        <a:latin typeface="Monotype Corsiva" panose="03010101010201010101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3744">
                <a:tc>
                  <a:txBody>
                    <a:bodyPr/>
                    <a:lstStyle/>
                    <a:p>
                      <a:r>
                        <a:rPr lang="uk-UA" sz="2000" b="1" smtClean="0">
                          <a:latin typeface="Monotype Corsiva" panose="03010101010201010101" pitchFamily="66" charset="0"/>
                        </a:rPr>
                        <a:t>Зареєстровані</a:t>
                      </a:r>
                      <a:r>
                        <a:rPr lang="uk-UA" sz="2000" b="1" baseline="0" smtClean="0">
                          <a:latin typeface="Monotype Corsiva" panose="03010101010201010101" pitchFamily="66" charset="0"/>
                        </a:rPr>
                        <a:t> вчителі у НІТ</a:t>
                      </a:r>
                      <a:endParaRPr lang="uk-UA" sz="2000" b="1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smtClean="0">
                          <a:latin typeface="Monotype Corsiva" panose="03010101010201010101" pitchFamily="66" charset="0"/>
                        </a:rPr>
                        <a:t>7 тис.</a:t>
                      </a:r>
                      <a:endParaRPr lang="uk-UA" sz="1400" b="1">
                        <a:latin typeface="Monotype Corsiva" panose="03010101010201010101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smtClean="0">
                          <a:latin typeface="Monotype Corsiva" panose="03010101010201010101" pitchFamily="66" charset="0"/>
                        </a:rPr>
                        <a:t>87</a:t>
                      </a:r>
                      <a:endParaRPr lang="uk-UA" sz="2000" b="1">
                        <a:latin typeface="Monotype Corsiva" panose="03010101010201010101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5609">
                <a:tc>
                  <a:txBody>
                    <a:bodyPr/>
                    <a:lstStyle/>
                    <a:p>
                      <a:r>
                        <a:rPr lang="uk-UA" sz="2000" b="1" smtClean="0">
                          <a:latin typeface="Monotype Corsiva" panose="03010101010201010101" pitchFamily="66" charset="0"/>
                        </a:rPr>
                        <a:t>Зареєстровано учнів у НІТ</a:t>
                      </a:r>
                      <a:endParaRPr lang="uk-UA" sz="2000" b="1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smtClean="0">
                          <a:latin typeface="Monotype Corsiva" panose="03010101010201010101" pitchFamily="66" charset="0"/>
                        </a:rPr>
                        <a:t>86 тис.</a:t>
                      </a:r>
                      <a:endParaRPr lang="uk-UA" sz="1400" b="1">
                        <a:latin typeface="Monotype Corsiva" panose="03010101010201010101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smtClean="0">
                          <a:latin typeface="Monotype Corsiva" panose="03010101010201010101" pitchFamily="66" charset="0"/>
                        </a:rPr>
                        <a:t>1037</a:t>
                      </a:r>
                      <a:endParaRPr lang="uk-UA" sz="2000" b="1">
                        <a:latin typeface="Monotype Corsiva" panose="03010101010201010101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3744">
                <a:tc>
                  <a:txBody>
                    <a:bodyPr/>
                    <a:lstStyle/>
                    <a:p>
                      <a:r>
                        <a:rPr lang="uk-UA" sz="2000" b="1" smtClean="0">
                          <a:latin typeface="Monotype Corsiva" panose="03010101010201010101" pitchFamily="66" charset="0"/>
                        </a:rPr>
                        <a:t>Зареєстровано батьків у НІТ</a:t>
                      </a:r>
                      <a:endParaRPr lang="uk-UA" sz="2000" b="1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smtClean="0">
                          <a:latin typeface="Monotype Corsiva" panose="03010101010201010101" pitchFamily="66" charset="0"/>
                        </a:rPr>
                        <a:t>109 тис.</a:t>
                      </a:r>
                      <a:endParaRPr lang="uk-UA" sz="1400" b="1">
                        <a:latin typeface="Monotype Corsiva" panose="03010101010201010101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smtClean="0">
                          <a:latin typeface="Monotype Corsiva" panose="03010101010201010101" pitchFamily="66" charset="0"/>
                        </a:rPr>
                        <a:t>2113</a:t>
                      </a:r>
                      <a:endParaRPr lang="uk-UA" sz="2000" b="1">
                        <a:latin typeface="Monotype Corsiva" panose="03010101010201010101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5477">
                <a:tc>
                  <a:txBody>
                    <a:bodyPr/>
                    <a:lstStyle/>
                    <a:p>
                      <a:endParaRPr lang="uk-UA" sz="140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400" b="1">
                        <a:latin typeface="Monotype Corsiva" panose="03010101010201010101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smtClean="0">
                          <a:latin typeface="Monotype Corsiva" panose="03010101010201010101" pitchFamily="66" charset="0"/>
                        </a:rPr>
                        <a:t>285 пар на 1 дитину</a:t>
                      </a:r>
                      <a:endParaRPr lang="uk-UA" sz="2000" b="1">
                        <a:latin typeface="Monotype Corsiva" panose="03010101010201010101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60648"/>
            <a:ext cx="6334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8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вітряний потік">
  <a:themeElements>
    <a:clrScheme name="Повітряний поті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вітряний поті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вітряний поті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1228</TotalTime>
  <Words>1840</Words>
  <Application>Microsoft Office PowerPoint</Application>
  <PresentationFormat>Екран (4:3)</PresentationFormat>
  <Paragraphs>411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1" baseType="lpstr">
      <vt:lpstr>Повітряний потік</vt:lpstr>
      <vt:lpstr>ЗВІТ директора ліцею імені Івана Пулюя                    Ірини Хміль </vt:lpstr>
      <vt:lpstr>Мої освітні мрії 2023 р.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                                I семестр               Всього: 36 класи – 1037 учнів, 95 вчителів </vt:lpstr>
      <vt:lpstr>Презентація PowerPoint</vt:lpstr>
      <vt:lpstr>СЕМЕСТРОВИЙ МОНІТОРИНГ</vt:lpstr>
      <vt:lpstr>СЕМЕСТРОВИЙ МОНІТОРИНГ</vt:lpstr>
      <vt:lpstr>СЕМЕСТРОВИЙ МОНІТОРИНГ</vt:lpstr>
      <vt:lpstr>Загальні критерії оцінювання здобувачів освіти</vt:lpstr>
      <vt:lpstr>Загальні критерії оцінювання здобувачів освіти</vt:lpstr>
      <vt:lpstr>Освітній поступ Індивідуальна освітня траєкторія</vt:lpstr>
      <vt:lpstr>Олімпіади, конкурси, квізи</vt:lpstr>
      <vt:lpstr>Спорт</vt:lpstr>
      <vt:lpstr>Мистецтво</vt:lpstr>
      <vt:lpstr>Мистецтво</vt:lpstr>
      <vt:lpstr>Винахідництво</vt:lpstr>
      <vt:lpstr>Освітні втрати та компенсаторні заходи</vt:lpstr>
      <vt:lpstr>Бюджет 2023 р.   42 779 239,32 грн</vt:lpstr>
      <vt:lpstr>Бюджет  ГО «Спільнота поколінь Івана Пулюя»  2023</vt:lpstr>
      <vt:lpstr>Презентація PowerPoint</vt:lpstr>
      <vt:lpstr>Кроками Пулюя</vt:lpstr>
      <vt:lpstr>ПОЛОЖЕННЯ Про порядок призначення і виплати Стипендії  імені Івана Пулюя у  ліцеї імені Івана Пулюя ЛМР</vt:lpstr>
      <vt:lpstr>Презентація PowerPoint</vt:lpstr>
      <vt:lpstr>Наглядова рада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ПК</cp:lastModifiedBy>
  <cp:revision>53</cp:revision>
  <dcterms:created xsi:type="dcterms:W3CDTF">2010-02-23T11:30:32Z</dcterms:created>
  <dcterms:modified xsi:type="dcterms:W3CDTF">2024-04-23T11:20:25Z</dcterms:modified>
</cp:coreProperties>
</file>