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0" r:id="rId4"/>
    <p:sldId id="259" r:id="rId5"/>
    <p:sldId id="262" r:id="rId6"/>
    <p:sldId id="264" r:id="rId7"/>
    <p:sldId id="263"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FBCB7-93B4-41BB-884B-E20F9BD01A5E}" type="datetimeFigureOut">
              <a:rPr lang="uk-UA" smtClean="0"/>
              <a:t>28.01.2019</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513A9-CD9F-4B48-AE00-6DDDC7786ECF}" type="slidenum">
              <a:rPr lang="uk-UA" smtClean="0"/>
              <a:t>‹№›</a:t>
            </a:fld>
            <a:endParaRPr lang="uk-UA"/>
          </a:p>
        </p:txBody>
      </p:sp>
    </p:spTree>
    <p:extLst>
      <p:ext uri="{BB962C8B-B14F-4D97-AF65-F5344CB8AC3E}">
        <p14:creationId xmlns:p14="http://schemas.microsoft.com/office/powerpoint/2010/main" val="286988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dirty="0" smtClean="0">
                <a:solidFill>
                  <a:schemeClr val="tx2">
                    <a:lumMod val="20000"/>
                    <a:lumOff val="80000"/>
                  </a:schemeClr>
                </a:solidFill>
                <a:latin typeface="Times New Roman" panose="02020603050405020304" pitchFamily="18" charset="0"/>
                <a:cs typeface="Times New Roman" panose="02020603050405020304" pitchFamily="18" charset="0"/>
              </a:rPr>
              <a:t>У місті Львові – 146 навчальних закладів, з них 30 приватних. Дошкільних навчальних закладів близько 100. Закріплено – 6 шкільних офіцерів поліції за кожним районом міста</a:t>
            </a:r>
            <a:br>
              <a:rPr lang="uk-UA" sz="1200" dirty="0" smtClean="0">
                <a:solidFill>
                  <a:schemeClr val="tx2">
                    <a:lumMod val="20000"/>
                    <a:lumOff val="80000"/>
                  </a:schemeClr>
                </a:solidFill>
                <a:latin typeface="Times New Roman" panose="02020603050405020304" pitchFamily="18" charset="0"/>
                <a:cs typeface="Times New Roman" panose="02020603050405020304" pitchFamily="18" charset="0"/>
              </a:rPr>
            </a:br>
            <a:r>
              <a:rPr lang="uk-UA" dirty="0" smtClean="0">
                <a:solidFill>
                  <a:schemeClr val="tx2">
                    <a:lumMod val="20000"/>
                    <a:lumOff val="80000"/>
                  </a:schemeClr>
                </a:solidFill>
                <a:latin typeface="Times New Roman" panose="02020603050405020304" pitchFamily="18" charset="0"/>
                <a:cs typeface="Times New Roman" panose="02020603050405020304" pitchFamily="18" charset="0"/>
              </a:rPr>
              <a:t>З березня по жовтень 2017 року було відвідано – 202 навчальних заклади та 56 дошкільних навчальних закладів</a:t>
            </a:r>
          </a:p>
          <a:p>
            <a:r>
              <a:rPr lang="uk-UA" dirty="0" smtClean="0">
                <a:solidFill>
                  <a:schemeClr val="tx2">
                    <a:lumMod val="20000"/>
                    <a:lumOff val="80000"/>
                  </a:schemeClr>
                </a:solidFill>
                <a:latin typeface="Times New Roman" panose="02020603050405020304" pitchFamily="18" charset="0"/>
                <a:cs typeface="Times New Roman" panose="02020603050405020304" pitchFamily="18" charset="0"/>
              </a:rPr>
              <a:t>Проведено – 346 занять та 90 для малечі</a:t>
            </a:r>
          </a:p>
          <a:p>
            <a:r>
              <a:rPr lang="uk-UA" dirty="0" smtClean="0">
                <a:solidFill>
                  <a:schemeClr val="tx2">
                    <a:lumMod val="20000"/>
                    <a:lumOff val="80000"/>
                  </a:schemeClr>
                </a:solidFill>
                <a:latin typeface="Times New Roman" panose="02020603050405020304" pitchFamily="18" charset="0"/>
                <a:cs typeface="Times New Roman" panose="02020603050405020304" pitchFamily="18" charset="0"/>
              </a:rPr>
              <a:t>Під час занять охоплено – 16127 дітей шкільного віку  та 2884 дошкільнят.</a:t>
            </a:r>
          </a:p>
          <a:p>
            <a:endParaRPr lang="uk-UA" dirty="0"/>
          </a:p>
        </p:txBody>
      </p:sp>
      <p:sp>
        <p:nvSpPr>
          <p:cNvPr id="4" name="Номер слайда 3"/>
          <p:cNvSpPr>
            <a:spLocks noGrp="1"/>
          </p:cNvSpPr>
          <p:nvPr>
            <p:ph type="sldNum" sz="quarter" idx="10"/>
          </p:nvPr>
        </p:nvSpPr>
        <p:spPr/>
        <p:txBody>
          <a:bodyPr/>
          <a:lstStyle/>
          <a:p>
            <a:fld id="{ACD97453-5292-4ED1-8ACA-C595448023FA}" type="slidenum">
              <a:rPr lang="uk-UA" smtClean="0"/>
              <a:t>3</a:t>
            </a:fld>
            <a:endParaRPr lang="uk-UA"/>
          </a:p>
        </p:txBody>
      </p:sp>
    </p:spTree>
    <p:extLst>
      <p:ext uri="{BB962C8B-B14F-4D97-AF65-F5344CB8AC3E}">
        <p14:creationId xmlns:p14="http://schemas.microsoft.com/office/powerpoint/2010/main" val="181798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A099C7CA-F0F0-41BD-8476-F74525A9EA31}" type="datetimeFigureOut">
              <a:rPr lang="uk-UA" smtClean="0"/>
              <a:t>28.01.2019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34258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A099C7CA-F0F0-41BD-8476-F74525A9EA31}" type="datetimeFigureOut">
              <a:rPr lang="uk-UA" smtClean="0"/>
              <a:t>28.01.2019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226709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A099C7CA-F0F0-41BD-8476-F74525A9EA31}" type="datetimeFigureOut">
              <a:rPr lang="uk-UA" smtClean="0"/>
              <a:t>28.01.2019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131697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A099C7CA-F0F0-41BD-8476-F74525A9EA31}" type="datetimeFigureOut">
              <a:rPr lang="uk-UA" smtClean="0"/>
              <a:t>28.01.2019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210369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A099C7CA-F0F0-41BD-8476-F74525A9EA31}" type="datetimeFigureOut">
              <a:rPr lang="uk-UA" smtClean="0"/>
              <a:t>28.01.2019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203534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A099C7CA-F0F0-41BD-8476-F74525A9EA31}" type="datetimeFigureOut">
              <a:rPr lang="uk-UA" smtClean="0"/>
              <a:t>28.01.2019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3498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A099C7CA-F0F0-41BD-8476-F74525A9EA31}" type="datetimeFigureOut">
              <a:rPr lang="uk-UA" smtClean="0"/>
              <a:t>28.01.2019</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117610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A099C7CA-F0F0-41BD-8476-F74525A9EA31}" type="datetimeFigureOut">
              <a:rPr lang="uk-UA" smtClean="0"/>
              <a:t>28.01.2019</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171563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A099C7CA-F0F0-41BD-8476-F74525A9EA31}" type="datetimeFigureOut">
              <a:rPr lang="uk-UA" smtClean="0"/>
              <a:t>28.01.2019</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127739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A099C7CA-F0F0-41BD-8476-F74525A9EA31}" type="datetimeFigureOut">
              <a:rPr lang="uk-UA" smtClean="0"/>
              <a:t>28.01.2019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195619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A099C7CA-F0F0-41BD-8476-F74525A9EA31}" type="datetimeFigureOut">
              <a:rPr lang="uk-UA" smtClean="0"/>
              <a:t>28.01.2019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382A661C-A68C-4197-84F4-D3D603278CCE}" type="slidenum">
              <a:rPr lang="uk-UA" smtClean="0"/>
              <a:t>‹№›</a:t>
            </a:fld>
            <a:endParaRPr lang="uk-UA"/>
          </a:p>
        </p:txBody>
      </p:sp>
    </p:spTree>
    <p:extLst>
      <p:ext uri="{BB962C8B-B14F-4D97-AF65-F5344CB8AC3E}">
        <p14:creationId xmlns:p14="http://schemas.microsoft.com/office/powerpoint/2010/main" val="3222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9C7CA-F0F0-41BD-8476-F74525A9EA31}" type="datetimeFigureOut">
              <a:rPr lang="uk-UA" smtClean="0"/>
              <a:t>28.01.2019</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A661C-A68C-4197-84F4-D3D603278CCE}" type="slidenum">
              <a:rPr lang="uk-UA" smtClean="0"/>
              <a:t>‹№›</a:t>
            </a:fld>
            <a:endParaRPr lang="uk-UA"/>
          </a:p>
        </p:txBody>
      </p:sp>
    </p:spTree>
    <p:extLst>
      <p:ext uri="{BB962C8B-B14F-4D97-AF65-F5344CB8AC3E}">
        <p14:creationId xmlns:p14="http://schemas.microsoft.com/office/powerpoint/2010/main" val="107725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874433"/>
            <a:ext cx="9144000" cy="2387600"/>
          </a:xfrm>
        </p:spPr>
        <p:txBody>
          <a:bodyPr anchor="ctr"/>
          <a:lstStyle/>
          <a:p>
            <a:r>
              <a:rPr lang="uk-UA" dirty="0" smtClean="0">
                <a:solidFill>
                  <a:schemeClr val="bg1"/>
                </a:solidFill>
                <a:latin typeface="Proxima Nova Rg" panose="02000506030000020004" pitchFamily="2" charset="0"/>
              </a:rPr>
              <a:t>Протидія БУЛІНГУ</a:t>
            </a:r>
            <a:br>
              <a:rPr lang="uk-UA" dirty="0" smtClean="0">
                <a:solidFill>
                  <a:schemeClr val="bg1"/>
                </a:solidFill>
                <a:latin typeface="Proxima Nova Rg" panose="02000506030000020004" pitchFamily="2" charset="0"/>
              </a:rPr>
            </a:br>
            <a:r>
              <a:rPr lang="uk-UA" dirty="0" smtClean="0">
                <a:solidFill>
                  <a:schemeClr val="bg1"/>
                </a:solidFill>
                <a:latin typeface="Proxima Nova Rg" panose="02000506030000020004" pitchFamily="2" charset="0"/>
              </a:rPr>
              <a:t>(цькуванню)</a:t>
            </a:r>
            <a:endParaRPr lang="uk-UA" dirty="0">
              <a:solidFill>
                <a:schemeClr val="bg1"/>
              </a:solidFill>
              <a:latin typeface="Proxima Nova Rg" panose="02000506030000020004" pitchFamily="2"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3013" y="1041929"/>
            <a:ext cx="2085975" cy="2076450"/>
          </a:xfrm>
          <a:prstGeom prst="rect">
            <a:avLst/>
          </a:prstGeom>
        </p:spPr>
      </p:pic>
    </p:spTree>
    <p:extLst>
      <p:ext uri="{BB962C8B-B14F-4D97-AF65-F5344CB8AC3E}">
        <p14:creationId xmlns:p14="http://schemas.microsoft.com/office/powerpoint/2010/main" val="972216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 y="666206"/>
            <a:ext cx="4585062" cy="4598125"/>
          </a:xfrm>
          <a:prstGeom prst="rect">
            <a:avLst/>
          </a:prstGeom>
        </p:spPr>
      </p:pic>
      <p:sp>
        <p:nvSpPr>
          <p:cNvPr id="2" name="Заголовок 1"/>
          <p:cNvSpPr>
            <a:spLocks noGrp="1"/>
          </p:cNvSpPr>
          <p:nvPr>
            <p:ph type="ctrTitle"/>
          </p:nvPr>
        </p:nvSpPr>
        <p:spPr>
          <a:xfrm>
            <a:off x="287383" y="666204"/>
            <a:ext cx="4428308" cy="5551715"/>
          </a:xfrm>
        </p:spPr>
        <p:txBody>
          <a:bodyPr anchor="ctr">
            <a:normAutofit/>
          </a:bodyPr>
          <a:lstStyle/>
          <a:p>
            <a:endParaRPr lang="uk-UA" dirty="0">
              <a:solidFill>
                <a:schemeClr val="bg1"/>
              </a:solidFill>
              <a:latin typeface="Proxima Nova Rg" panose="02000506030000020004" pitchFamily="2" charset="0"/>
            </a:endParaRPr>
          </a:p>
        </p:txBody>
      </p:sp>
      <p:sp>
        <p:nvSpPr>
          <p:cNvPr id="3" name="Підзаголовок 2"/>
          <p:cNvSpPr>
            <a:spLocks noGrp="1"/>
          </p:cNvSpPr>
          <p:nvPr>
            <p:ph type="subTitle" idx="1"/>
          </p:nvPr>
        </p:nvSpPr>
        <p:spPr>
          <a:xfrm>
            <a:off x="4585062" y="1345474"/>
            <a:ext cx="7190257" cy="4309566"/>
          </a:xfrm>
        </p:spPr>
        <p:txBody>
          <a:bodyPr anchor="ctr">
            <a:noAutofit/>
          </a:bodyPr>
          <a:lstStyle/>
          <a:p>
            <a:pPr algn="l">
              <a:lnSpc>
                <a:spcPct val="100000"/>
              </a:lnSpc>
              <a:spcBef>
                <a:spcPts val="1800"/>
              </a:spcBef>
            </a:pPr>
            <a:r>
              <a:rPr lang="uk-UA" sz="4000" dirty="0">
                <a:solidFill>
                  <a:schemeClr val="bg1"/>
                </a:solidFill>
                <a:latin typeface="Proxima Nova Rg" panose="02000506030000020004" pitchFamily="2" charset="0"/>
              </a:rPr>
              <a:t>19 січня 2019 року набув чинності Закон України від 18.12.2019 року № 2657-</a:t>
            </a:r>
            <a:r>
              <a:rPr lang="en-US" sz="4000" dirty="0">
                <a:solidFill>
                  <a:schemeClr val="bg1"/>
                </a:solidFill>
                <a:latin typeface="Proxima Nova Rg" panose="02000506030000020004" pitchFamily="2" charset="0"/>
              </a:rPr>
              <a:t>VIII «</a:t>
            </a:r>
            <a:r>
              <a:rPr lang="uk-UA" sz="4000" dirty="0">
                <a:solidFill>
                  <a:schemeClr val="bg1"/>
                </a:solidFill>
                <a:latin typeface="Proxima Nova Rg" panose="02000506030000020004" pitchFamily="2" charset="0"/>
              </a:rPr>
              <a:t>Про внесення змін до деяких законодавчих актів України щодо протидії </a:t>
            </a:r>
            <a:r>
              <a:rPr lang="uk-UA" sz="4000" dirty="0" err="1">
                <a:solidFill>
                  <a:schemeClr val="bg1"/>
                </a:solidFill>
                <a:latin typeface="Proxima Nova Rg" panose="02000506030000020004" pitchFamily="2" charset="0"/>
              </a:rPr>
              <a:t>булінгу</a:t>
            </a:r>
            <a:r>
              <a:rPr lang="uk-UA" sz="4000" dirty="0">
                <a:solidFill>
                  <a:schemeClr val="bg1"/>
                </a:solidFill>
                <a:latin typeface="Proxima Nova Rg" panose="02000506030000020004" pitchFamily="2" charset="0"/>
              </a:rPr>
              <a:t> (цькуванню)».</a:t>
            </a:r>
            <a:endParaRPr lang="uk-UA" sz="4000" dirty="0" smtClean="0">
              <a:solidFill>
                <a:schemeClr val="bg1"/>
              </a:solidFill>
              <a:latin typeface="Proxima Nova Rg" panose="02000506030000020004" pitchFamily="2"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861" y="122038"/>
            <a:ext cx="985779" cy="985779"/>
          </a:xfrm>
          <a:prstGeom prst="rect">
            <a:avLst/>
          </a:prstGeom>
        </p:spPr>
      </p:pic>
    </p:spTree>
    <p:extLst>
      <p:ext uri="{BB962C8B-B14F-4D97-AF65-F5344CB8AC3E}">
        <p14:creationId xmlns:p14="http://schemas.microsoft.com/office/powerpoint/2010/main" val="4164245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82881" y="2867890"/>
            <a:ext cx="4638502" cy="469018"/>
          </a:xfrm>
        </p:spPr>
        <p:txBody>
          <a:bodyPr>
            <a:noAutofit/>
          </a:bodyPr>
          <a:lstStyle/>
          <a:p>
            <a:r>
              <a:rPr lang="uk-UA" sz="5400" b="1" dirty="0" smtClean="0">
                <a:solidFill>
                  <a:schemeClr val="bg1"/>
                </a:solidFill>
              </a:rPr>
              <a:t> </a:t>
            </a:r>
            <a:endParaRPr lang="uk-UA" sz="5400" b="1" dirty="0">
              <a:solidFill>
                <a:schemeClr val="bg1"/>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861" y="122038"/>
            <a:ext cx="985779" cy="985779"/>
          </a:xfrm>
          <a:prstGeom prst="rect">
            <a:avLst/>
          </a:prstGeom>
        </p:spPr>
      </p:pic>
      <p:sp>
        <p:nvSpPr>
          <p:cNvPr id="3" name="Прямокутник 2"/>
          <p:cNvSpPr/>
          <p:nvPr/>
        </p:nvSpPr>
        <p:spPr>
          <a:xfrm>
            <a:off x="522514" y="431075"/>
            <a:ext cx="9209316" cy="6001643"/>
          </a:xfrm>
          <a:prstGeom prst="rect">
            <a:avLst/>
          </a:prstGeom>
        </p:spPr>
        <p:txBody>
          <a:bodyPr wrap="square">
            <a:spAutoFit/>
          </a:bodyPr>
          <a:lstStyle/>
          <a:p>
            <a:pPr algn="just"/>
            <a:r>
              <a:rPr lang="uk-UA" sz="3200" dirty="0" smtClean="0">
                <a:solidFill>
                  <a:schemeClr val="bg1">
                    <a:lumMod val="95000"/>
                  </a:schemeClr>
                </a:solidFill>
              </a:rPr>
              <a:t>     Закон </a:t>
            </a:r>
            <a:r>
              <a:rPr lang="uk-UA" sz="3200" dirty="0">
                <a:solidFill>
                  <a:schemeClr val="bg1">
                    <a:lumMod val="95000"/>
                  </a:schemeClr>
                </a:solidFill>
              </a:rPr>
              <a:t>України «Про освіту» доповнено пунктом, яким передбачено, що </a:t>
            </a:r>
            <a:r>
              <a:rPr lang="uk-UA" sz="3200" b="1" dirty="0" smtClean="0">
                <a:solidFill>
                  <a:srgbClr val="FF0000"/>
                </a:solidFill>
              </a:rPr>
              <a:t>БУЛІНГ</a:t>
            </a:r>
            <a:r>
              <a:rPr lang="uk-UA" sz="3200" dirty="0" smtClean="0">
                <a:solidFill>
                  <a:schemeClr val="bg1">
                    <a:lumMod val="95000"/>
                  </a:schemeClr>
                </a:solidFill>
              </a:rPr>
              <a:t> </a:t>
            </a:r>
            <a:r>
              <a:rPr lang="uk-UA" sz="3200" dirty="0">
                <a:solidFill>
                  <a:schemeClr val="bg1">
                    <a:lumMod val="95000"/>
                  </a:schemeClr>
                </a:solidFill>
              </a:rPr>
              <a:t>(цькування) це діяння (дії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p>
        </p:txBody>
      </p:sp>
    </p:spTree>
    <p:extLst>
      <p:ext uri="{BB962C8B-B14F-4D97-AF65-F5344CB8AC3E}">
        <p14:creationId xmlns:p14="http://schemas.microsoft.com/office/powerpoint/2010/main" val="4260163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3144" y="532522"/>
            <a:ext cx="9144000" cy="1740944"/>
          </a:xfrm>
        </p:spPr>
        <p:txBody>
          <a:bodyPr anchor="ctr">
            <a:noAutofit/>
          </a:bodyPr>
          <a:lstStyle/>
          <a:p>
            <a:pPr lvl="0">
              <a:spcBef>
                <a:spcPts val="1000"/>
              </a:spcBef>
            </a:pPr>
            <a:r>
              <a:rPr lang="uk-UA" sz="4800" dirty="0" smtClean="0">
                <a:solidFill>
                  <a:prstClr val="white"/>
                </a:solidFill>
                <a:latin typeface="Proxima Nova Cn Rg" panose="02000506030000020004" pitchFamily="2" charset="0"/>
                <a:ea typeface="+mn-ea"/>
                <a:cs typeface="+mn-cs"/>
              </a:rPr>
              <a:t/>
            </a:r>
            <a:br>
              <a:rPr lang="uk-UA" sz="4800" dirty="0" smtClean="0">
                <a:solidFill>
                  <a:prstClr val="white"/>
                </a:solidFill>
                <a:latin typeface="Proxima Nova Cn Rg" panose="02000506030000020004" pitchFamily="2" charset="0"/>
                <a:ea typeface="+mn-ea"/>
                <a:cs typeface="+mn-cs"/>
              </a:rPr>
            </a:br>
            <a:r>
              <a:rPr lang="uk-UA" sz="4800" dirty="0">
                <a:solidFill>
                  <a:prstClr val="white"/>
                </a:solidFill>
                <a:latin typeface="Proxima Nova Cn Rg" panose="02000506030000020004" pitchFamily="2" charset="0"/>
                <a:ea typeface="+mn-ea"/>
                <a:cs typeface="+mn-cs"/>
              </a:rPr>
              <a:t/>
            </a:r>
            <a:br>
              <a:rPr lang="uk-UA" sz="4800" dirty="0">
                <a:solidFill>
                  <a:prstClr val="white"/>
                </a:solidFill>
                <a:latin typeface="Proxima Nova Cn Rg" panose="02000506030000020004" pitchFamily="2" charset="0"/>
                <a:ea typeface="+mn-ea"/>
                <a:cs typeface="+mn-cs"/>
              </a:rPr>
            </a:br>
            <a:endParaRPr lang="uk-UA" sz="4800" dirty="0">
              <a:solidFill>
                <a:schemeClr val="bg1"/>
              </a:solidFill>
              <a:latin typeface="Proxima Nova Cn Rg" panose="02000506030000020004" pitchFamily="2" charset="0"/>
            </a:endParaRPr>
          </a:p>
        </p:txBody>
      </p:sp>
      <p:sp>
        <p:nvSpPr>
          <p:cNvPr id="11" name="Підзаголовок 4"/>
          <p:cNvSpPr txBox="1">
            <a:spLocks/>
          </p:cNvSpPr>
          <p:nvPr/>
        </p:nvSpPr>
        <p:spPr>
          <a:xfrm>
            <a:off x="-1" y="4891798"/>
            <a:ext cx="6096001" cy="196620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dirty="0" smtClean="0">
              <a:solidFill>
                <a:schemeClr val="bg1"/>
              </a:solidFill>
              <a:latin typeface="Proxima Nova Cn Rg" panose="02000506030000020004" pitchFamily="2"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861" y="122038"/>
            <a:ext cx="985779" cy="985779"/>
          </a:xfrm>
          <a:prstGeom prst="rect">
            <a:avLst/>
          </a:prstGeom>
        </p:spPr>
      </p:pic>
      <p:sp>
        <p:nvSpPr>
          <p:cNvPr id="9" name="Підзаголовок 8"/>
          <p:cNvSpPr>
            <a:spLocks noGrp="1"/>
          </p:cNvSpPr>
          <p:nvPr>
            <p:ph type="subTitle" idx="1"/>
          </p:nvPr>
        </p:nvSpPr>
        <p:spPr>
          <a:xfrm>
            <a:off x="1018902" y="1005840"/>
            <a:ext cx="9248503" cy="4885509"/>
          </a:xfrm>
        </p:spPr>
        <p:txBody>
          <a:bodyPr>
            <a:noAutofit/>
          </a:bodyPr>
          <a:lstStyle/>
          <a:p>
            <a:pPr algn="just"/>
            <a:r>
              <a:rPr lang="ru-RU" sz="3200" dirty="0" smtClean="0">
                <a:solidFill>
                  <a:schemeClr val="bg1"/>
                </a:solidFill>
              </a:rPr>
              <a:t>   Законом </a:t>
            </a:r>
            <a:r>
              <a:rPr lang="ru-RU" sz="3200" dirty="0">
                <a:solidFill>
                  <a:schemeClr val="bg1"/>
                </a:solidFill>
              </a:rPr>
              <a:t>внесено </a:t>
            </a:r>
            <a:r>
              <a:rPr lang="ru-RU" sz="3200" dirty="0" err="1">
                <a:solidFill>
                  <a:schemeClr val="bg1"/>
                </a:solidFill>
              </a:rPr>
              <a:t>зміни</a:t>
            </a:r>
            <a:r>
              <a:rPr lang="ru-RU" sz="3200" dirty="0">
                <a:solidFill>
                  <a:schemeClr val="bg1"/>
                </a:solidFill>
              </a:rPr>
              <a:t> до Кодексу </a:t>
            </a:r>
            <a:r>
              <a:rPr lang="ru-RU" sz="3200" dirty="0" err="1">
                <a:solidFill>
                  <a:schemeClr val="bg1"/>
                </a:solidFill>
              </a:rPr>
              <a:t>України</a:t>
            </a:r>
            <a:r>
              <a:rPr lang="ru-RU" sz="3200" dirty="0">
                <a:solidFill>
                  <a:schemeClr val="bg1"/>
                </a:solidFill>
              </a:rPr>
              <a:t> про </a:t>
            </a:r>
            <a:r>
              <a:rPr lang="ru-RU" sz="3200" dirty="0" err="1">
                <a:solidFill>
                  <a:schemeClr val="bg1"/>
                </a:solidFill>
              </a:rPr>
              <a:t>адміністративні</a:t>
            </a:r>
            <a:r>
              <a:rPr lang="ru-RU" sz="3200" dirty="0">
                <a:solidFill>
                  <a:schemeClr val="bg1"/>
                </a:solidFill>
              </a:rPr>
              <a:t> </a:t>
            </a:r>
            <a:r>
              <a:rPr lang="ru-RU" sz="3200" dirty="0" err="1">
                <a:solidFill>
                  <a:schemeClr val="bg1"/>
                </a:solidFill>
              </a:rPr>
              <a:t>правопорушення</a:t>
            </a:r>
            <a:r>
              <a:rPr lang="ru-RU" sz="3200" dirty="0">
                <a:solidFill>
                  <a:schemeClr val="bg1"/>
                </a:solidFill>
              </a:rPr>
              <a:t>. </a:t>
            </a:r>
            <a:r>
              <a:rPr lang="ru-RU" sz="3200" dirty="0" err="1">
                <a:solidFill>
                  <a:schemeClr val="bg1"/>
                </a:solidFill>
              </a:rPr>
              <a:t>Цей</a:t>
            </a:r>
            <a:r>
              <a:rPr lang="ru-RU" sz="3200" dirty="0">
                <a:solidFill>
                  <a:schemeClr val="bg1"/>
                </a:solidFill>
              </a:rPr>
              <a:t> Кодекс </a:t>
            </a:r>
            <a:r>
              <a:rPr lang="ru-RU" sz="3200" dirty="0" err="1">
                <a:solidFill>
                  <a:schemeClr val="bg1"/>
                </a:solidFill>
              </a:rPr>
              <a:t>доповнено</a:t>
            </a:r>
            <a:r>
              <a:rPr lang="ru-RU" sz="3200" dirty="0">
                <a:solidFill>
                  <a:schemeClr val="bg1"/>
                </a:solidFill>
              </a:rPr>
              <a:t> новою ст. </a:t>
            </a:r>
            <a:r>
              <a:rPr lang="uk-UA" sz="3200" b="1" dirty="0">
                <a:solidFill>
                  <a:srgbClr val="FF0000"/>
                </a:solidFill>
              </a:rPr>
              <a:t>173</a:t>
            </a:r>
            <a:r>
              <a:rPr lang="uk-UA" sz="3200" b="1" baseline="30000" dirty="0">
                <a:solidFill>
                  <a:srgbClr val="FF0000"/>
                </a:solidFill>
              </a:rPr>
              <a:t>4</a:t>
            </a:r>
            <a:r>
              <a:rPr lang="ru-RU" sz="3200" dirty="0" smtClean="0">
                <a:solidFill>
                  <a:schemeClr val="bg1"/>
                </a:solidFill>
              </a:rPr>
              <a:t>, </a:t>
            </a:r>
            <a:r>
              <a:rPr lang="ru-RU" sz="3200" dirty="0" err="1">
                <a:solidFill>
                  <a:schemeClr val="bg1"/>
                </a:solidFill>
              </a:rPr>
              <a:t>якою</a:t>
            </a:r>
            <a:r>
              <a:rPr lang="ru-RU" sz="3200" dirty="0">
                <a:solidFill>
                  <a:schemeClr val="bg1"/>
                </a:solidFill>
              </a:rPr>
              <a:t> </a:t>
            </a:r>
            <a:r>
              <a:rPr lang="ru-RU" sz="3200" dirty="0" err="1">
                <a:solidFill>
                  <a:schemeClr val="bg1"/>
                </a:solidFill>
              </a:rPr>
              <a:t>встановлено</a:t>
            </a:r>
            <a:r>
              <a:rPr lang="ru-RU" sz="3200" dirty="0">
                <a:solidFill>
                  <a:schemeClr val="bg1"/>
                </a:solidFill>
              </a:rPr>
              <a:t> </a:t>
            </a:r>
            <a:r>
              <a:rPr lang="ru-RU" sz="3200" dirty="0" err="1">
                <a:solidFill>
                  <a:schemeClr val="bg1"/>
                </a:solidFill>
              </a:rPr>
              <a:t>відповідальність</a:t>
            </a:r>
            <a:r>
              <a:rPr lang="ru-RU" sz="3200" dirty="0">
                <a:solidFill>
                  <a:schemeClr val="bg1"/>
                </a:solidFill>
              </a:rPr>
              <a:t> за </a:t>
            </a:r>
            <a:r>
              <a:rPr lang="ru-RU" sz="3200" dirty="0" err="1">
                <a:solidFill>
                  <a:schemeClr val="bg1"/>
                </a:solidFill>
              </a:rPr>
              <a:t>булінг</a:t>
            </a:r>
            <a:r>
              <a:rPr lang="ru-RU" sz="3200" dirty="0">
                <a:solidFill>
                  <a:schemeClr val="bg1"/>
                </a:solidFill>
              </a:rPr>
              <a:t>, а </a:t>
            </a:r>
            <a:r>
              <a:rPr lang="ru-RU" sz="3200" dirty="0" err="1">
                <a:solidFill>
                  <a:schemeClr val="bg1"/>
                </a:solidFill>
              </a:rPr>
              <a:t>також</a:t>
            </a:r>
            <a:r>
              <a:rPr lang="ru-RU" sz="3200" dirty="0">
                <a:solidFill>
                  <a:schemeClr val="bg1"/>
                </a:solidFill>
              </a:rPr>
              <a:t> </a:t>
            </a:r>
            <a:r>
              <a:rPr lang="ru-RU" sz="3200" dirty="0" err="1">
                <a:solidFill>
                  <a:schemeClr val="bg1"/>
                </a:solidFill>
              </a:rPr>
              <a:t>приховування</a:t>
            </a:r>
            <a:r>
              <a:rPr lang="ru-RU" sz="3200" dirty="0">
                <a:solidFill>
                  <a:schemeClr val="bg1"/>
                </a:solidFill>
              </a:rPr>
              <a:t> </a:t>
            </a:r>
            <a:r>
              <a:rPr lang="ru-RU" sz="3200" dirty="0" err="1">
                <a:solidFill>
                  <a:schemeClr val="bg1"/>
                </a:solidFill>
              </a:rPr>
              <a:t>випадків</a:t>
            </a:r>
            <a:r>
              <a:rPr lang="ru-RU" sz="3200" dirty="0">
                <a:solidFill>
                  <a:schemeClr val="bg1"/>
                </a:solidFill>
              </a:rPr>
              <a:t> </a:t>
            </a:r>
            <a:r>
              <a:rPr lang="ru-RU" sz="3200" dirty="0" err="1">
                <a:solidFill>
                  <a:schemeClr val="bg1"/>
                </a:solidFill>
              </a:rPr>
              <a:t>булінгу</a:t>
            </a:r>
            <a:r>
              <a:rPr lang="ru-RU" sz="3200" dirty="0">
                <a:solidFill>
                  <a:schemeClr val="bg1"/>
                </a:solidFill>
              </a:rPr>
              <a:t> </a:t>
            </a:r>
            <a:r>
              <a:rPr lang="ru-RU" sz="3200" dirty="0" err="1">
                <a:solidFill>
                  <a:schemeClr val="bg1"/>
                </a:solidFill>
              </a:rPr>
              <a:t>педагогічним</a:t>
            </a:r>
            <a:r>
              <a:rPr lang="ru-RU" sz="3200" dirty="0">
                <a:solidFill>
                  <a:schemeClr val="bg1"/>
                </a:solidFill>
              </a:rPr>
              <a:t>, </a:t>
            </a:r>
            <a:r>
              <a:rPr lang="ru-RU" sz="3200" dirty="0" err="1">
                <a:solidFill>
                  <a:schemeClr val="bg1"/>
                </a:solidFill>
              </a:rPr>
              <a:t>науково-педагогічним</a:t>
            </a:r>
            <a:r>
              <a:rPr lang="ru-RU" sz="3200" dirty="0">
                <a:solidFill>
                  <a:schemeClr val="bg1"/>
                </a:solidFill>
              </a:rPr>
              <a:t>, </a:t>
            </a:r>
            <a:r>
              <a:rPr lang="ru-RU" sz="3200" dirty="0" err="1">
                <a:solidFill>
                  <a:schemeClr val="bg1"/>
                </a:solidFill>
              </a:rPr>
              <a:t>науковим</a:t>
            </a:r>
            <a:r>
              <a:rPr lang="ru-RU" sz="3200" dirty="0">
                <a:solidFill>
                  <a:schemeClr val="bg1"/>
                </a:solidFill>
              </a:rPr>
              <a:t> </a:t>
            </a:r>
            <a:r>
              <a:rPr lang="ru-RU" sz="3200" dirty="0" err="1">
                <a:solidFill>
                  <a:schemeClr val="bg1"/>
                </a:solidFill>
              </a:rPr>
              <a:t>працівником</a:t>
            </a:r>
            <a:r>
              <a:rPr lang="ru-RU" sz="3200" dirty="0">
                <a:solidFill>
                  <a:schemeClr val="bg1"/>
                </a:solidFill>
              </a:rPr>
              <a:t>, </a:t>
            </a:r>
            <a:r>
              <a:rPr lang="ru-RU" sz="3200" dirty="0" err="1">
                <a:solidFill>
                  <a:schemeClr val="bg1"/>
                </a:solidFill>
              </a:rPr>
              <a:t>керівником</a:t>
            </a:r>
            <a:r>
              <a:rPr lang="ru-RU" sz="3200" dirty="0">
                <a:solidFill>
                  <a:schemeClr val="bg1"/>
                </a:solidFill>
              </a:rPr>
              <a:t>, </a:t>
            </a:r>
            <a:r>
              <a:rPr lang="ru-RU" sz="3200" dirty="0" err="1">
                <a:solidFill>
                  <a:schemeClr val="bg1"/>
                </a:solidFill>
              </a:rPr>
              <a:t>або</a:t>
            </a:r>
            <a:r>
              <a:rPr lang="ru-RU" sz="3200" dirty="0">
                <a:solidFill>
                  <a:schemeClr val="bg1"/>
                </a:solidFill>
              </a:rPr>
              <a:t> </a:t>
            </a:r>
            <a:r>
              <a:rPr lang="ru-RU" sz="3200" dirty="0" err="1">
                <a:solidFill>
                  <a:schemeClr val="bg1"/>
                </a:solidFill>
              </a:rPr>
              <a:t>засновником</a:t>
            </a:r>
            <a:r>
              <a:rPr lang="ru-RU" sz="3200" dirty="0">
                <a:solidFill>
                  <a:schemeClr val="bg1"/>
                </a:solidFill>
              </a:rPr>
              <a:t> закладу </a:t>
            </a:r>
            <a:r>
              <a:rPr lang="ru-RU" sz="3200" dirty="0" err="1">
                <a:solidFill>
                  <a:schemeClr val="bg1"/>
                </a:solidFill>
              </a:rPr>
              <a:t>освіти</a:t>
            </a:r>
            <a:r>
              <a:rPr lang="ru-RU" sz="3200" dirty="0">
                <a:solidFill>
                  <a:schemeClr val="bg1"/>
                </a:solidFill>
              </a:rPr>
              <a:t>, у </a:t>
            </a:r>
            <a:r>
              <a:rPr lang="ru-RU" sz="3200" dirty="0" err="1">
                <a:solidFill>
                  <a:schemeClr val="bg1"/>
                </a:solidFill>
              </a:rPr>
              <a:t>вигляді</a:t>
            </a:r>
            <a:r>
              <a:rPr lang="ru-RU" sz="3200" dirty="0">
                <a:solidFill>
                  <a:schemeClr val="bg1"/>
                </a:solidFill>
              </a:rPr>
              <a:t> </a:t>
            </a:r>
            <a:r>
              <a:rPr lang="ru-RU" sz="3200" dirty="0" err="1">
                <a:solidFill>
                  <a:schemeClr val="bg1"/>
                </a:solidFill>
              </a:rPr>
              <a:t>накладення</a:t>
            </a:r>
            <a:r>
              <a:rPr lang="ru-RU" sz="3200" dirty="0">
                <a:solidFill>
                  <a:schemeClr val="bg1"/>
                </a:solidFill>
              </a:rPr>
              <a:t> штрафу </a:t>
            </a:r>
            <a:r>
              <a:rPr lang="ru-RU" sz="3200" dirty="0" err="1">
                <a:solidFill>
                  <a:schemeClr val="bg1"/>
                </a:solidFill>
              </a:rPr>
              <a:t>від</a:t>
            </a:r>
            <a:r>
              <a:rPr lang="ru-RU" sz="3200" dirty="0">
                <a:solidFill>
                  <a:schemeClr val="bg1"/>
                </a:solidFill>
              </a:rPr>
              <a:t> </a:t>
            </a:r>
            <a:r>
              <a:rPr lang="ru-RU" sz="3200" dirty="0" err="1">
                <a:solidFill>
                  <a:schemeClr val="bg1"/>
                </a:solidFill>
              </a:rPr>
              <a:t>п’ятдесяти</a:t>
            </a:r>
            <a:r>
              <a:rPr lang="ru-RU" sz="3200" dirty="0">
                <a:solidFill>
                  <a:schemeClr val="bg1"/>
                </a:solidFill>
              </a:rPr>
              <a:t> до ста </a:t>
            </a:r>
            <a:r>
              <a:rPr lang="ru-RU" sz="3200" dirty="0" err="1">
                <a:solidFill>
                  <a:schemeClr val="bg1"/>
                </a:solidFill>
              </a:rPr>
              <a:t>неоподатковуваних</a:t>
            </a:r>
            <a:r>
              <a:rPr lang="ru-RU" sz="3200" dirty="0">
                <a:solidFill>
                  <a:schemeClr val="bg1"/>
                </a:solidFill>
              </a:rPr>
              <a:t> </a:t>
            </a:r>
            <a:r>
              <a:rPr lang="ru-RU" sz="3200" dirty="0" err="1">
                <a:solidFill>
                  <a:schemeClr val="bg1"/>
                </a:solidFill>
              </a:rPr>
              <a:t>мінімумів</a:t>
            </a:r>
            <a:r>
              <a:rPr lang="ru-RU" sz="3200" dirty="0">
                <a:solidFill>
                  <a:schemeClr val="bg1"/>
                </a:solidFill>
              </a:rPr>
              <a:t> </a:t>
            </a:r>
            <a:r>
              <a:rPr lang="ru-RU" sz="3200" dirty="0" err="1">
                <a:solidFill>
                  <a:schemeClr val="bg1"/>
                </a:solidFill>
              </a:rPr>
              <a:t>доходів</a:t>
            </a:r>
            <a:r>
              <a:rPr lang="ru-RU" sz="3200" dirty="0">
                <a:solidFill>
                  <a:schemeClr val="bg1"/>
                </a:solidFill>
              </a:rPr>
              <a:t> </a:t>
            </a:r>
            <a:r>
              <a:rPr lang="ru-RU" sz="3200" dirty="0" err="1">
                <a:solidFill>
                  <a:schemeClr val="bg1"/>
                </a:solidFill>
              </a:rPr>
              <a:t>громадян</a:t>
            </a:r>
            <a:r>
              <a:rPr lang="ru-RU" sz="3200" dirty="0">
                <a:solidFill>
                  <a:schemeClr val="bg1"/>
                </a:solidFill>
              </a:rPr>
              <a:t> </a:t>
            </a:r>
            <a:r>
              <a:rPr lang="ru-RU" sz="3200" dirty="0" err="1">
                <a:solidFill>
                  <a:schemeClr val="bg1"/>
                </a:solidFill>
              </a:rPr>
              <a:t>або</a:t>
            </a:r>
            <a:r>
              <a:rPr lang="ru-RU" sz="3200" dirty="0">
                <a:solidFill>
                  <a:schemeClr val="bg1"/>
                </a:solidFill>
              </a:rPr>
              <a:t> </a:t>
            </a:r>
            <a:r>
              <a:rPr lang="ru-RU" sz="3200" dirty="0" err="1">
                <a:solidFill>
                  <a:schemeClr val="bg1"/>
                </a:solidFill>
              </a:rPr>
              <a:t>громадські</a:t>
            </a:r>
            <a:r>
              <a:rPr lang="ru-RU" sz="3200" dirty="0">
                <a:solidFill>
                  <a:schemeClr val="bg1"/>
                </a:solidFill>
              </a:rPr>
              <a:t> </a:t>
            </a:r>
            <a:r>
              <a:rPr lang="ru-RU" sz="3200" dirty="0" err="1">
                <a:solidFill>
                  <a:schemeClr val="bg1"/>
                </a:solidFill>
              </a:rPr>
              <a:t>роботи</a:t>
            </a:r>
            <a:r>
              <a:rPr lang="ru-RU" sz="3200" dirty="0">
                <a:solidFill>
                  <a:schemeClr val="bg1"/>
                </a:solidFill>
              </a:rPr>
              <a:t> на строк </a:t>
            </a:r>
            <a:r>
              <a:rPr lang="ru-RU" sz="3200" dirty="0" err="1">
                <a:solidFill>
                  <a:schemeClr val="bg1"/>
                </a:solidFill>
              </a:rPr>
              <a:t>від</a:t>
            </a:r>
            <a:r>
              <a:rPr lang="ru-RU" sz="3200" dirty="0">
                <a:solidFill>
                  <a:schemeClr val="bg1"/>
                </a:solidFill>
              </a:rPr>
              <a:t> </a:t>
            </a:r>
            <a:r>
              <a:rPr lang="ru-RU" sz="3200" dirty="0" err="1">
                <a:solidFill>
                  <a:schemeClr val="bg1"/>
                </a:solidFill>
              </a:rPr>
              <a:t>двадцяти</a:t>
            </a:r>
            <a:r>
              <a:rPr lang="ru-RU" sz="3200" dirty="0">
                <a:solidFill>
                  <a:schemeClr val="bg1"/>
                </a:solidFill>
              </a:rPr>
              <a:t> до сорока годин</a:t>
            </a:r>
            <a:r>
              <a:rPr lang="ru-RU" sz="2800" dirty="0">
                <a:solidFill>
                  <a:schemeClr val="bg1"/>
                </a:solidFill>
              </a:rPr>
              <a:t>.</a:t>
            </a:r>
            <a:endParaRPr lang="uk-UA" sz="2800" dirty="0">
              <a:solidFill>
                <a:schemeClr val="bg1"/>
              </a:solidFill>
            </a:endParaRPr>
          </a:p>
        </p:txBody>
      </p:sp>
    </p:spTree>
    <p:extLst>
      <p:ext uri="{BB962C8B-B14F-4D97-AF65-F5344CB8AC3E}">
        <p14:creationId xmlns:p14="http://schemas.microsoft.com/office/powerpoint/2010/main" val="2076490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22038"/>
            <a:ext cx="9144000" cy="2387600"/>
          </a:xfrm>
        </p:spPr>
        <p:txBody>
          <a:bodyPr anchor="ctr">
            <a:normAutofit fontScale="90000"/>
          </a:bodyPr>
          <a:lstStyle/>
          <a:p>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uk-UA" dirty="0" smtClean="0">
                <a:solidFill>
                  <a:schemeClr val="bg1"/>
                </a:solidFill>
                <a:latin typeface="Proxima Nova Rg" panose="02000506030000020004" pitchFamily="2" charset="0"/>
              </a:rPr>
              <a:t>Зміни до законодавства щодо відповідальності за </a:t>
            </a:r>
            <a:r>
              <a:rPr lang="uk-UA" dirty="0" err="1" smtClean="0">
                <a:solidFill>
                  <a:schemeClr val="bg1"/>
                </a:solidFill>
                <a:latin typeface="Proxima Nova Rg" panose="02000506030000020004" pitchFamily="2" charset="0"/>
              </a:rPr>
              <a:t>булінг</a:t>
            </a:r>
            <a:r>
              <a:rPr lang="uk-UA" dirty="0" smtClean="0">
                <a:solidFill>
                  <a:schemeClr val="bg1"/>
                </a:solidFill>
                <a:latin typeface="Proxima Nova Rg" panose="02000506030000020004" pitchFamily="2" charset="0"/>
              </a:rPr>
              <a:t> (ЗП №8584)</a:t>
            </a:r>
            <a:endParaRPr lang="uk-UA" dirty="0">
              <a:solidFill>
                <a:schemeClr val="bg1"/>
              </a:solidFill>
              <a:latin typeface="Proxima Nova Rg" panose="02000506030000020004" pitchFamily="2" charset="0"/>
            </a:endParaRPr>
          </a:p>
        </p:txBody>
      </p:sp>
      <p:pic>
        <p:nvPicPr>
          <p:cNvPr id="6" name="Рисунок 5"/>
          <p:cNvPicPr>
            <a:picLocks noChangeAspect="1"/>
          </p:cNvPicPr>
          <p:nvPr/>
        </p:nvPicPr>
        <p:blipFill>
          <a:blip r:embed="rId2"/>
          <a:stretch>
            <a:fillRect/>
          </a:stretch>
        </p:blipFill>
        <p:spPr>
          <a:xfrm>
            <a:off x="2495007" y="122040"/>
            <a:ext cx="6466114" cy="2515158"/>
          </a:xfrm>
          <a:prstGeom prst="rect">
            <a:avLst/>
          </a:prstGeom>
        </p:spPr>
      </p:pic>
      <p:sp>
        <p:nvSpPr>
          <p:cNvPr id="3" name="Підзаголовок 2"/>
          <p:cNvSpPr>
            <a:spLocks noGrp="1"/>
          </p:cNvSpPr>
          <p:nvPr>
            <p:ph type="subTitle" idx="1"/>
          </p:nvPr>
        </p:nvSpPr>
        <p:spPr>
          <a:xfrm>
            <a:off x="104503" y="2637198"/>
            <a:ext cx="11830137" cy="3301440"/>
          </a:xfrm>
        </p:spPr>
        <p:txBody>
          <a:bodyPr anchor="t">
            <a:noAutofit/>
          </a:bodyPr>
          <a:lstStyle/>
          <a:p>
            <a:pPr algn="l">
              <a:lnSpc>
                <a:spcPct val="160000"/>
              </a:lnSpc>
            </a:pPr>
            <a:endParaRPr lang="uk-UA" sz="2000" dirty="0" smtClean="0">
              <a:solidFill>
                <a:schemeClr val="bg1"/>
              </a:solidFill>
              <a:latin typeface="Proxima Nova Rg" panose="02000506030000020004" pitchFamily="2"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861" y="122038"/>
            <a:ext cx="985779" cy="985779"/>
          </a:xfrm>
          <a:prstGeom prst="rect">
            <a:avLst/>
          </a:prstGeom>
        </p:spPr>
      </p:pic>
      <p:sp>
        <p:nvSpPr>
          <p:cNvPr id="4" name="Прямокутник 3"/>
          <p:cNvSpPr/>
          <p:nvPr/>
        </p:nvSpPr>
        <p:spPr>
          <a:xfrm>
            <a:off x="352698" y="2637198"/>
            <a:ext cx="11581942" cy="4867951"/>
          </a:xfrm>
          <a:prstGeom prst="rect">
            <a:avLst/>
          </a:prstGeom>
        </p:spPr>
        <p:txBody>
          <a:bodyPr wrap="square">
            <a:spAutoFit/>
          </a:bodyPr>
          <a:lstStyle/>
          <a:p>
            <a:pPr algn="just"/>
            <a:r>
              <a:rPr lang="uk-UA" sz="2000" b="1" dirty="0">
                <a:solidFill>
                  <a:schemeClr val="bg1"/>
                </a:solidFill>
                <a:latin typeface="Open Sans"/>
              </a:rPr>
              <a:t>Якщо ці дії вчиняли малолітні або неповнолітні від 14 до 16 років, штраф заплатять батьки або особи, які їх </a:t>
            </a:r>
            <a:r>
              <a:rPr lang="uk-UA" sz="2000" b="1" dirty="0" smtClean="0">
                <a:solidFill>
                  <a:schemeClr val="bg1"/>
                </a:solidFill>
                <a:latin typeface="Open Sans"/>
              </a:rPr>
              <a:t>замінюють</a:t>
            </a:r>
            <a:r>
              <a:rPr lang="uk-UA" sz="2000" b="1" dirty="0">
                <a:solidFill>
                  <a:schemeClr val="bg1"/>
                </a:solidFill>
                <a:latin typeface="Open Sans"/>
              </a:rPr>
              <a:t>:</a:t>
            </a:r>
            <a:endParaRPr lang="uk-UA" sz="2000" b="1" dirty="0" smtClean="0">
              <a:solidFill>
                <a:schemeClr val="bg1"/>
              </a:solidFill>
              <a:latin typeface="Open Sans"/>
            </a:endParaRPr>
          </a:p>
          <a:p>
            <a:pPr marL="457200" indent="-457200" algn="just">
              <a:buFontTx/>
              <a:buChar char="-"/>
            </a:pPr>
            <a:r>
              <a:rPr lang="ru-RU" dirty="0" smtClean="0">
                <a:solidFill>
                  <a:schemeClr val="bg1"/>
                </a:solidFill>
                <a:latin typeface="Open Sans"/>
              </a:rPr>
              <a:t>50-100 </a:t>
            </a:r>
            <a:r>
              <a:rPr lang="ru-RU" dirty="0" err="1">
                <a:solidFill>
                  <a:schemeClr val="bg1"/>
                </a:solidFill>
                <a:latin typeface="Open Sans"/>
              </a:rPr>
              <a:t>неоподатковуваних</a:t>
            </a:r>
            <a:r>
              <a:rPr lang="ru-RU" dirty="0">
                <a:solidFill>
                  <a:schemeClr val="bg1"/>
                </a:solidFill>
                <a:latin typeface="Open Sans"/>
              </a:rPr>
              <a:t> </a:t>
            </a:r>
            <a:r>
              <a:rPr lang="ru-RU" dirty="0" err="1">
                <a:solidFill>
                  <a:schemeClr val="bg1"/>
                </a:solidFill>
                <a:latin typeface="Open Sans"/>
              </a:rPr>
              <a:t>мінімумів</a:t>
            </a:r>
            <a:r>
              <a:rPr lang="ru-RU" dirty="0">
                <a:solidFill>
                  <a:schemeClr val="bg1"/>
                </a:solidFill>
                <a:latin typeface="Open Sans"/>
              </a:rPr>
              <a:t> </a:t>
            </a:r>
            <a:r>
              <a:rPr lang="ru-RU" dirty="0" err="1">
                <a:solidFill>
                  <a:schemeClr val="bg1"/>
                </a:solidFill>
                <a:latin typeface="Open Sans"/>
              </a:rPr>
              <a:t>або</a:t>
            </a:r>
            <a:r>
              <a:rPr lang="ru-RU" dirty="0">
                <a:solidFill>
                  <a:schemeClr val="bg1"/>
                </a:solidFill>
                <a:latin typeface="Open Sans"/>
              </a:rPr>
              <a:t> </a:t>
            </a:r>
            <a:r>
              <a:rPr lang="ru-RU" dirty="0" err="1">
                <a:solidFill>
                  <a:schemeClr val="bg1"/>
                </a:solidFill>
                <a:latin typeface="Open Sans"/>
              </a:rPr>
              <a:t>громадські</a:t>
            </a:r>
            <a:r>
              <a:rPr lang="ru-RU" dirty="0">
                <a:solidFill>
                  <a:schemeClr val="bg1"/>
                </a:solidFill>
                <a:latin typeface="Open Sans"/>
              </a:rPr>
              <a:t> </a:t>
            </a:r>
            <a:r>
              <a:rPr lang="ru-RU" dirty="0" err="1">
                <a:solidFill>
                  <a:schemeClr val="bg1"/>
                </a:solidFill>
                <a:latin typeface="Open Sans"/>
              </a:rPr>
              <a:t>роботи</a:t>
            </a:r>
            <a:r>
              <a:rPr lang="ru-RU" dirty="0">
                <a:solidFill>
                  <a:schemeClr val="bg1"/>
                </a:solidFill>
                <a:latin typeface="Open Sans"/>
              </a:rPr>
              <a:t> на </a:t>
            </a:r>
            <a:r>
              <a:rPr lang="ru-RU" dirty="0" err="1">
                <a:solidFill>
                  <a:schemeClr val="bg1"/>
                </a:solidFill>
                <a:latin typeface="Open Sans"/>
              </a:rPr>
              <a:t>від</a:t>
            </a:r>
            <a:r>
              <a:rPr lang="ru-RU" dirty="0">
                <a:solidFill>
                  <a:schemeClr val="bg1"/>
                </a:solidFill>
                <a:latin typeface="Open Sans"/>
              </a:rPr>
              <a:t> 20 до 40 годин</a:t>
            </a:r>
            <a:r>
              <a:rPr lang="ru-RU" dirty="0" smtClean="0">
                <a:solidFill>
                  <a:schemeClr val="bg1"/>
                </a:solidFill>
                <a:latin typeface="Open Sans"/>
              </a:rPr>
              <a:t>.</a:t>
            </a:r>
          </a:p>
          <a:p>
            <a:pPr algn="just"/>
            <a:r>
              <a:rPr lang="uk-UA" sz="2000" b="1" dirty="0">
                <a:solidFill>
                  <a:schemeClr val="bg1"/>
                </a:solidFill>
                <a:latin typeface="Open Sans"/>
              </a:rPr>
              <a:t>Діяння, </a:t>
            </a:r>
            <a:r>
              <a:rPr lang="uk-UA" sz="2000" b="1" dirty="0" smtClean="0">
                <a:solidFill>
                  <a:schemeClr val="bg1"/>
                </a:solidFill>
                <a:latin typeface="Open Sans"/>
              </a:rPr>
              <a:t>вчинене </a:t>
            </a:r>
            <a:r>
              <a:rPr lang="uk-UA" sz="2000" b="1" dirty="0">
                <a:solidFill>
                  <a:schemeClr val="bg1"/>
                </a:solidFill>
                <a:latin typeface="Open Sans"/>
              </a:rPr>
              <a:t>групою осіб або повторно протягом року після накладення адміністративного </a:t>
            </a:r>
            <a:r>
              <a:rPr lang="uk-UA" sz="2000" b="1" dirty="0" smtClean="0">
                <a:solidFill>
                  <a:schemeClr val="bg1"/>
                </a:solidFill>
                <a:latin typeface="Open Sans"/>
              </a:rPr>
              <a:t>стягнення</a:t>
            </a:r>
            <a:r>
              <a:rPr lang="uk-UA" dirty="0">
                <a:solidFill>
                  <a:schemeClr val="bg1"/>
                </a:solidFill>
                <a:latin typeface="Open Sans"/>
              </a:rPr>
              <a:t>:</a:t>
            </a:r>
          </a:p>
          <a:p>
            <a:pPr marL="457200" indent="-457200" algn="just">
              <a:buFontTx/>
              <a:buChar char="-"/>
            </a:pPr>
            <a:r>
              <a:rPr lang="uk-UA" dirty="0">
                <a:solidFill>
                  <a:schemeClr val="bg1"/>
                </a:solidFill>
                <a:latin typeface="Times New Roman" panose="02020603050405020304" pitchFamily="18" charset="0"/>
                <a:cs typeface="Times New Roman" panose="02020603050405020304" pitchFamily="18" charset="0"/>
              </a:rPr>
              <a:t>тягне за собою накладення штрафу від ста до двохсот неоподатковуваних мінімумів доходів громадян </a:t>
            </a:r>
            <a:r>
              <a:rPr lang="uk-UA" dirty="0" smtClean="0">
                <a:solidFill>
                  <a:schemeClr val="bg1"/>
                </a:solidFill>
                <a:latin typeface="Times New Roman" panose="02020603050405020304" pitchFamily="18" charset="0"/>
                <a:cs typeface="Times New Roman" panose="02020603050405020304" pitchFamily="18" charset="0"/>
              </a:rPr>
              <a:t>або громадські </a:t>
            </a:r>
            <a:r>
              <a:rPr lang="uk-UA" dirty="0">
                <a:solidFill>
                  <a:schemeClr val="bg1"/>
                </a:solidFill>
                <a:latin typeface="Times New Roman" panose="02020603050405020304" pitchFamily="18" charset="0"/>
                <a:cs typeface="Times New Roman" panose="02020603050405020304" pitchFamily="18" charset="0"/>
              </a:rPr>
              <a:t>роботи на строк від сорока до шістдесяти годин.</a:t>
            </a:r>
          </a:p>
          <a:p>
            <a:pPr algn="just"/>
            <a:r>
              <a:rPr lang="uk-UA" sz="2400" b="1" dirty="0">
                <a:solidFill>
                  <a:schemeClr val="bg1"/>
                </a:solidFill>
              </a:rPr>
              <a:t>Неповідомлення керівником закладу освіти уповноваженим підрозділам органів Національної поліції України про випадки </a:t>
            </a:r>
            <a:r>
              <a:rPr lang="uk-UA" sz="2400" b="1" dirty="0" err="1">
                <a:solidFill>
                  <a:schemeClr val="bg1"/>
                </a:solidFill>
              </a:rPr>
              <a:t>булінгу</a:t>
            </a:r>
            <a:r>
              <a:rPr lang="uk-UA" sz="2400" b="1" dirty="0">
                <a:solidFill>
                  <a:schemeClr val="bg1"/>
                </a:solidFill>
              </a:rPr>
              <a:t> (цькування) учасника освітнього процесу </a:t>
            </a:r>
          </a:p>
          <a:p>
            <a:pPr marL="342900" indent="-342900" algn="just">
              <a:buFont typeface="Arial" panose="020B0604020202020204" pitchFamily="34" charset="0"/>
              <a:buChar char="•"/>
            </a:pPr>
            <a:r>
              <a:rPr lang="uk-UA" sz="2000" dirty="0" smtClean="0">
                <a:solidFill>
                  <a:schemeClr val="bg1"/>
                </a:solidFill>
              </a:rPr>
              <a:t>-   </a:t>
            </a:r>
            <a:r>
              <a:rPr lang="uk-UA" sz="2000" dirty="0" smtClean="0">
                <a:solidFill>
                  <a:schemeClr val="bg1"/>
                </a:solidFill>
                <a:latin typeface="Times New Roman" panose="02020603050405020304" pitchFamily="18" charset="0"/>
                <a:cs typeface="Times New Roman" panose="02020603050405020304" pitchFamily="18" charset="0"/>
              </a:rPr>
              <a:t>тягне </a:t>
            </a:r>
            <a:r>
              <a:rPr lang="uk-UA" sz="2000" dirty="0">
                <a:solidFill>
                  <a:schemeClr val="bg1"/>
                </a:solidFill>
                <a:latin typeface="Times New Roman" panose="02020603050405020304" pitchFamily="18" charset="0"/>
                <a:cs typeface="Times New Roman" panose="02020603050405020304" pitchFamily="18" charset="0"/>
              </a:rPr>
              <a:t>за собою накладення штрафу від п’ятдесяти до ста неоподатковуваних мінімумів доходів </a:t>
            </a:r>
            <a:r>
              <a:rPr lang="uk-UA" sz="2000" dirty="0" smtClean="0">
                <a:solidFill>
                  <a:schemeClr val="bg1"/>
                </a:solidFill>
                <a:latin typeface="Times New Roman" panose="02020603050405020304" pitchFamily="18" charset="0"/>
                <a:cs typeface="Times New Roman" panose="02020603050405020304" pitchFamily="18" charset="0"/>
              </a:rPr>
              <a:t>    громадян </a:t>
            </a:r>
            <a:r>
              <a:rPr lang="uk-UA" sz="2000" dirty="0">
                <a:solidFill>
                  <a:schemeClr val="bg1"/>
                </a:solidFill>
                <a:latin typeface="Times New Roman" panose="02020603050405020304" pitchFamily="18" charset="0"/>
                <a:cs typeface="Times New Roman" panose="02020603050405020304" pitchFamily="18" charset="0"/>
              </a:rPr>
              <a:t>або виправні роботи на строк до одного місяця з відрахуванням до двадцяти процентів </a:t>
            </a:r>
            <a:r>
              <a:rPr lang="uk-UA" sz="2000" dirty="0" smtClean="0">
                <a:solidFill>
                  <a:schemeClr val="bg1"/>
                </a:solidFill>
                <a:latin typeface="Times New Roman" panose="02020603050405020304" pitchFamily="18" charset="0"/>
                <a:cs typeface="Times New Roman" panose="02020603050405020304" pitchFamily="18" charset="0"/>
              </a:rPr>
              <a:t>заробітку».</a:t>
            </a:r>
            <a:endParaRPr lang="uk-UA" sz="2000" dirty="0">
              <a:solidFill>
                <a:schemeClr val="bg1"/>
              </a:solidFill>
              <a:latin typeface="Times New Roman" panose="02020603050405020304" pitchFamily="18" charset="0"/>
              <a:cs typeface="Times New Roman" panose="02020603050405020304" pitchFamily="18" charset="0"/>
            </a:endParaRPr>
          </a:p>
          <a:p>
            <a:r>
              <a:rPr lang="uk-UA" dirty="0"/>
              <a:t/>
            </a:r>
            <a:br>
              <a:rPr lang="uk-UA" dirty="0"/>
            </a:br>
            <a:endParaRPr lang="uk-UA" dirty="0"/>
          </a:p>
        </p:txBody>
      </p:sp>
    </p:spTree>
    <p:extLst>
      <p:ext uri="{BB962C8B-B14F-4D97-AF65-F5344CB8AC3E}">
        <p14:creationId xmlns:p14="http://schemas.microsoft.com/office/powerpoint/2010/main" val="1087393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22038"/>
            <a:ext cx="9144000" cy="2387600"/>
          </a:xfrm>
        </p:spPr>
        <p:txBody>
          <a:bodyPr anchor="ctr">
            <a:normAutofit fontScale="90000"/>
          </a:bodyPr>
          <a:lstStyle/>
          <a:p>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endParaRPr lang="uk-UA" dirty="0">
              <a:solidFill>
                <a:schemeClr val="bg1"/>
              </a:solidFill>
              <a:latin typeface="Proxima Nova Rg" panose="02000506030000020004" pitchFamily="2" charset="0"/>
            </a:endParaRPr>
          </a:p>
        </p:txBody>
      </p:sp>
      <p:sp>
        <p:nvSpPr>
          <p:cNvPr id="3" name="Підзаголовок 2"/>
          <p:cNvSpPr>
            <a:spLocks noGrp="1"/>
          </p:cNvSpPr>
          <p:nvPr>
            <p:ph type="subTitle" idx="1"/>
          </p:nvPr>
        </p:nvSpPr>
        <p:spPr>
          <a:xfrm>
            <a:off x="4911634" y="431074"/>
            <a:ext cx="7023006" cy="5473337"/>
          </a:xfrm>
        </p:spPr>
        <p:txBody>
          <a:bodyPr anchor="t">
            <a:noAutofit/>
          </a:bodyPr>
          <a:lstStyle/>
          <a:p>
            <a:pPr lvl="0" algn="l" fontAlgn="base"/>
            <a:r>
              <a:rPr lang="en-US" sz="4800" dirty="0" smtClean="0">
                <a:solidFill>
                  <a:prstClr val="white"/>
                </a:solidFill>
                <a:latin typeface="Proxima Nova Cn Rg" panose="02000506030000020004" pitchFamily="2" charset="0"/>
                <a:ea typeface="+mj-ea"/>
                <a:cs typeface="+mj-cs"/>
              </a:rPr>
              <a:t> </a:t>
            </a:r>
            <a:r>
              <a:rPr lang="uk-UA" sz="4800" dirty="0" smtClean="0">
                <a:solidFill>
                  <a:prstClr val="white"/>
                </a:solidFill>
                <a:latin typeface="Proxima Nova Cn Rg" panose="02000506030000020004" pitchFamily="2" charset="0"/>
                <a:ea typeface="+mj-ea"/>
                <a:cs typeface="+mj-cs"/>
              </a:rPr>
              <a:t>Типовими </a:t>
            </a:r>
            <a:r>
              <a:rPr lang="uk-UA" sz="4800" dirty="0">
                <a:solidFill>
                  <a:prstClr val="white"/>
                </a:solidFill>
                <a:latin typeface="Proxima Nova Cn Rg" panose="02000506030000020004" pitchFamily="2" charset="0"/>
                <a:ea typeface="+mj-ea"/>
                <a:cs typeface="+mj-cs"/>
              </a:rPr>
              <a:t>ознаками </a:t>
            </a:r>
            <a:r>
              <a:rPr lang="uk-UA" sz="4800" dirty="0" err="1">
                <a:solidFill>
                  <a:prstClr val="white"/>
                </a:solidFill>
                <a:latin typeface="Proxima Nova Cn Rg" panose="02000506030000020004" pitchFamily="2" charset="0"/>
                <a:ea typeface="+mj-ea"/>
                <a:cs typeface="+mj-cs"/>
              </a:rPr>
              <a:t>булінгу</a:t>
            </a:r>
            <a:r>
              <a:rPr lang="uk-UA" sz="4800" dirty="0">
                <a:solidFill>
                  <a:prstClr val="white"/>
                </a:solidFill>
                <a:latin typeface="Proxima Nova Cn Rg" panose="02000506030000020004" pitchFamily="2" charset="0"/>
                <a:ea typeface="+mj-ea"/>
                <a:cs typeface="+mj-cs"/>
              </a:rPr>
              <a:t> (цькування) є:</a:t>
            </a:r>
            <a:br>
              <a:rPr lang="uk-UA" sz="4800" dirty="0">
                <a:solidFill>
                  <a:prstClr val="white"/>
                </a:solidFill>
                <a:latin typeface="Proxima Nova Cn Rg" panose="02000506030000020004" pitchFamily="2" charset="0"/>
                <a:ea typeface="+mj-ea"/>
                <a:cs typeface="+mj-cs"/>
              </a:rPr>
            </a:br>
            <a:endParaRPr lang="en-US" sz="4800" dirty="0">
              <a:solidFill>
                <a:prstClr val="white"/>
              </a:solidFill>
              <a:latin typeface="Proxima Nova Cn Rg" panose="02000506030000020004" pitchFamily="2" charset="0"/>
              <a:ea typeface="+mj-ea"/>
              <a:cs typeface="+mj-cs"/>
            </a:endParaRPr>
          </a:p>
          <a:p>
            <a:pPr lvl="0" algn="l" fontAlgn="base">
              <a:buFont typeface="Arial" panose="020B0604020202020204" pitchFamily="34" charset="0"/>
              <a:buChar char="•"/>
            </a:pPr>
            <a:r>
              <a:rPr lang="uk-UA" dirty="0" smtClean="0">
                <a:solidFill>
                  <a:prstClr val="white"/>
                </a:solidFill>
                <a:latin typeface="Open Sans"/>
              </a:rPr>
              <a:t> систематичність </a:t>
            </a:r>
            <a:r>
              <a:rPr lang="uk-UA" dirty="0">
                <a:solidFill>
                  <a:prstClr val="white"/>
                </a:solidFill>
                <a:latin typeface="Open Sans"/>
              </a:rPr>
              <a:t>(повторюваність) </a:t>
            </a:r>
            <a:r>
              <a:rPr lang="uk-UA" dirty="0" smtClean="0">
                <a:solidFill>
                  <a:prstClr val="white"/>
                </a:solidFill>
                <a:latin typeface="Open Sans"/>
              </a:rPr>
              <a:t> діяння;</a:t>
            </a:r>
            <a:endParaRPr lang="uk-UA" dirty="0">
              <a:solidFill>
                <a:prstClr val="white"/>
              </a:solidFill>
              <a:latin typeface="Open Sans"/>
            </a:endParaRPr>
          </a:p>
          <a:p>
            <a:pPr lvl="0" algn="l" fontAlgn="base">
              <a:buFont typeface="Arial" panose="020B0604020202020204" pitchFamily="34" charset="0"/>
              <a:buChar char="•"/>
            </a:pPr>
            <a:r>
              <a:rPr lang="uk-UA" dirty="0" smtClean="0">
                <a:solidFill>
                  <a:prstClr val="white"/>
                </a:solidFill>
                <a:latin typeface="Open Sans"/>
              </a:rPr>
              <a:t> наявність </a:t>
            </a:r>
            <a:r>
              <a:rPr lang="uk-UA" dirty="0">
                <a:solidFill>
                  <a:prstClr val="white"/>
                </a:solidFill>
                <a:latin typeface="Open Sans"/>
              </a:rPr>
              <a:t>сторін – кривдник (</a:t>
            </a:r>
            <a:r>
              <a:rPr lang="uk-UA" dirty="0" err="1">
                <a:solidFill>
                  <a:prstClr val="white"/>
                </a:solidFill>
                <a:latin typeface="Open Sans"/>
              </a:rPr>
              <a:t>булер</a:t>
            </a:r>
            <a:r>
              <a:rPr lang="uk-UA" dirty="0">
                <a:solidFill>
                  <a:prstClr val="white"/>
                </a:solidFill>
                <a:latin typeface="Open Sans"/>
              </a:rPr>
              <a:t>), потерпілий (жертва </a:t>
            </a:r>
            <a:r>
              <a:rPr lang="uk-UA" dirty="0" err="1">
                <a:solidFill>
                  <a:prstClr val="white"/>
                </a:solidFill>
                <a:latin typeface="Open Sans"/>
              </a:rPr>
              <a:t>булінгу</a:t>
            </a:r>
            <a:r>
              <a:rPr lang="uk-UA" dirty="0">
                <a:solidFill>
                  <a:prstClr val="white"/>
                </a:solidFill>
                <a:latin typeface="Open Sans"/>
              </a:rPr>
              <a:t>), спостерігачі (за наявності</a:t>
            </a:r>
            <a:r>
              <a:rPr lang="uk-UA" dirty="0" smtClean="0">
                <a:solidFill>
                  <a:prstClr val="white"/>
                </a:solidFill>
                <a:latin typeface="Open Sans"/>
              </a:rPr>
              <a:t>);</a:t>
            </a:r>
            <a:endParaRPr lang="uk-UA" dirty="0">
              <a:solidFill>
                <a:prstClr val="white"/>
              </a:solidFill>
              <a:latin typeface="Open Sans"/>
            </a:endParaRPr>
          </a:p>
          <a:p>
            <a:pPr lvl="0" algn="l" fontAlgn="base"/>
            <a:r>
              <a:rPr lang="uk-UA" dirty="0" smtClean="0">
                <a:solidFill>
                  <a:prstClr val="white"/>
                </a:solidFill>
                <a:latin typeface="Open Sans"/>
              </a:rPr>
              <a:t> дії </a:t>
            </a:r>
            <a:r>
              <a:rPr lang="uk-UA" dirty="0">
                <a:solidFill>
                  <a:prstClr val="white"/>
                </a:solidFill>
                <a:latin typeface="Open Sans"/>
              </a:rPr>
              <a:t>або бездіяльність кривдника, наслідком 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p>
          <a:p>
            <a:pPr lvl="0" algn="l" fontAlgn="base"/>
            <a:endParaRPr lang="uk-UA" dirty="0">
              <a:solidFill>
                <a:prstClr val="white"/>
              </a:solidFill>
              <a:latin typeface="Open Sans"/>
            </a:endParaRPr>
          </a:p>
          <a:p>
            <a:pPr algn="l">
              <a:lnSpc>
                <a:spcPct val="160000"/>
              </a:lnSpc>
            </a:pPr>
            <a:endParaRPr lang="uk-UA" sz="2000" dirty="0" smtClean="0">
              <a:solidFill>
                <a:schemeClr val="bg1"/>
              </a:solidFill>
              <a:latin typeface="Proxima Nova Rg" panose="02000506030000020004" pitchFamily="2"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861" y="122038"/>
            <a:ext cx="985779" cy="985779"/>
          </a:xfrm>
          <a:prstGeom prst="rect">
            <a:avLst/>
          </a:prstGeom>
        </p:spPr>
      </p:pic>
      <p:pic>
        <p:nvPicPr>
          <p:cNvPr id="4" name="Рисунок 3"/>
          <p:cNvPicPr>
            <a:picLocks noChangeAspect="1"/>
          </p:cNvPicPr>
          <p:nvPr/>
        </p:nvPicPr>
        <p:blipFill>
          <a:blip r:embed="rId3"/>
          <a:stretch>
            <a:fillRect/>
          </a:stretch>
        </p:blipFill>
        <p:spPr>
          <a:xfrm>
            <a:off x="133252" y="1107817"/>
            <a:ext cx="4686941" cy="4415246"/>
          </a:xfrm>
          <a:prstGeom prst="rect">
            <a:avLst/>
          </a:prstGeom>
        </p:spPr>
      </p:pic>
    </p:spTree>
    <p:extLst>
      <p:ext uri="{BB962C8B-B14F-4D97-AF65-F5344CB8AC3E}">
        <p14:creationId xmlns:p14="http://schemas.microsoft.com/office/powerpoint/2010/main" val="248047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2B4B"/>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22038"/>
            <a:ext cx="9144000" cy="2387600"/>
          </a:xfrm>
        </p:spPr>
        <p:txBody>
          <a:bodyPr anchor="ctr">
            <a:normAutofit fontScale="90000"/>
          </a:bodyPr>
          <a:lstStyle/>
          <a:p>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en-US" dirty="0">
                <a:solidFill>
                  <a:schemeClr val="bg1"/>
                </a:solidFill>
                <a:latin typeface="Proxima Nova Rg" panose="02000506030000020004" pitchFamily="2" charset="0"/>
              </a:rPr>
              <a:t/>
            </a:r>
            <a:br>
              <a:rPr lang="en-US" dirty="0">
                <a:solidFill>
                  <a:schemeClr val="bg1"/>
                </a:solidFill>
                <a:latin typeface="Proxima Nova Rg" panose="02000506030000020004" pitchFamily="2" charset="0"/>
              </a:rPr>
            </a:br>
            <a:r>
              <a:rPr lang="en-US" dirty="0" smtClean="0">
                <a:solidFill>
                  <a:schemeClr val="bg1"/>
                </a:solidFill>
                <a:latin typeface="Proxima Nova Rg" panose="02000506030000020004" pitchFamily="2" charset="0"/>
              </a:rPr>
              <a:t/>
            </a:r>
            <a:br>
              <a:rPr lang="en-US" dirty="0" smtClean="0">
                <a:solidFill>
                  <a:schemeClr val="bg1"/>
                </a:solidFill>
                <a:latin typeface="Proxima Nova Rg" panose="02000506030000020004" pitchFamily="2" charset="0"/>
              </a:rPr>
            </a:br>
            <a:r>
              <a:rPr lang="uk-UA" dirty="0" smtClean="0">
                <a:solidFill>
                  <a:schemeClr val="bg1"/>
                </a:solidFill>
                <a:latin typeface="Proxima Nova Rg" panose="02000506030000020004" pitchFamily="2" charset="0"/>
              </a:rPr>
              <a:t>Зміни до законодавства щодо відповідальності за </a:t>
            </a:r>
            <a:r>
              <a:rPr lang="uk-UA" dirty="0" err="1" smtClean="0">
                <a:solidFill>
                  <a:schemeClr val="bg1"/>
                </a:solidFill>
                <a:latin typeface="Proxima Nova Rg" panose="02000506030000020004" pitchFamily="2" charset="0"/>
              </a:rPr>
              <a:t>булінг</a:t>
            </a:r>
            <a:r>
              <a:rPr lang="uk-UA" dirty="0" smtClean="0">
                <a:solidFill>
                  <a:schemeClr val="bg1"/>
                </a:solidFill>
                <a:latin typeface="Proxima Nova Rg" panose="02000506030000020004" pitchFamily="2" charset="0"/>
              </a:rPr>
              <a:t> (ЗП №8584)</a:t>
            </a:r>
            <a:endParaRPr lang="uk-UA" dirty="0">
              <a:solidFill>
                <a:schemeClr val="bg1"/>
              </a:solidFill>
              <a:latin typeface="Proxima Nova Rg" panose="02000506030000020004" pitchFamily="2" charset="0"/>
            </a:endParaRPr>
          </a:p>
        </p:txBody>
      </p:sp>
      <p:sp>
        <p:nvSpPr>
          <p:cNvPr id="3" name="Підзаголовок 2"/>
          <p:cNvSpPr>
            <a:spLocks noGrp="1"/>
          </p:cNvSpPr>
          <p:nvPr>
            <p:ph type="subTitle" idx="1"/>
          </p:nvPr>
        </p:nvSpPr>
        <p:spPr>
          <a:xfrm>
            <a:off x="849086" y="122039"/>
            <a:ext cx="11085554" cy="811956"/>
          </a:xfrm>
        </p:spPr>
        <p:txBody>
          <a:bodyPr anchor="t">
            <a:noAutofit/>
          </a:bodyPr>
          <a:lstStyle/>
          <a:p>
            <a:pPr>
              <a:lnSpc>
                <a:spcPct val="160000"/>
              </a:lnSpc>
            </a:pPr>
            <a:r>
              <a:rPr lang="uk-UA" sz="3600" dirty="0" smtClean="0">
                <a:solidFill>
                  <a:schemeClr val="bg1"/>
                </a:solidFill>
                <a:latin typeface="Proxima Nova Rg" panose="02000506030000020004" pitchFamily="2" charset="0"/>
              </a:rPr>
              <a:t>ЗА ДОПОМОГОЮ ЗВЕРТАЙТЕСЬ В ПОЛІЦІЮ </a:t>
            </a:r>
            <a:r>
              <a:rPr lang="uk-UA" sz="8000" dirty="0" smtClean="0">
                <a:solidFill>
                  <a:srgbClr val="FF0000"/>
                </a:solidFill>
                <a:latin typeface="Proxima Nova Rg" panose="02000506030000020004" pitchFamily="2" charset="0"/>
              </a:rPr>
              <a:t>102</a:t>
            </a:r>
            <a:endParaRPr lang="uk-UA" sz="3200" dirty="0" smtClean="0">
              <a:solidFill>
                <a:schemeClr val="bg1"/>
              </a:solidFill>
              <a:latin typeface="Proxima Nova Rg" panose="02000506030000020004" pitchFamily="2"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861" y="122038"/>
            <a:ext cx="985779" cy="98577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617" y="2259874"/>
            <a:ext cx="8347166" cy="4227799"/>
          </a:xfrm>
          <a:prstGeom prst="rect">
            <a:avLst/>
          </a:prstGeom>
        </p:spPr>
      </p:pic>
    </p:spTree>
    <p:extLst>
      <p:ext uri="{BB962C8B-B14F-4D97-AF65-F5344CB8AC3E}">
        <p14:creationId xmlns:p14="http://schemas.microsoft.com/office/powerpoint/2010/main" val="2640365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243</Words>
  <Application>Microsoft Office PowerPoint</Application>
  <PresentationFormat>Широкий екран</PresentationFormat>
  <Paragraphs>25</Paragraphs>
  <Slides>7</Slides>
  <Notes>1</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7</vt:i4>
      </vt:variant>
    </vt:vector>
  </HeadingPairs>
  <TitlesOfParts>
    <vt:vector size="15" baseType="lpstr">
      <vt:lpstr>Arial</vt:lpstr>
      <vt:lpstr>Calibri</vt:lpstr>
      <vt:lpstr>Calibri Light</vt:lpstr>
      <vt:lpstr>Open Sans</vt:lpstr>
      <vt:lpstr>Proxima Nova Cn Rg</vt:lpstr>
      <vt:lpstr>Proxima Nova Rg</vt:lpstr>
      <vt:lpstr>Times New Roman</vt:lpstr>
      <vt:lpstr>Тема Office</vt:lpstr>
      <vt:lpstr>Протидія БУЛІНГУ (цькуванню)</vt:lpstr>
      <vt:lpstr>Презентація PowerPoint</vt:lpstr>
      <vt:lpstr> </vt:lpstr>
      <vt:lpstr>  </vt:lpstr>
      <vt:lpstr>                     Зміни до законодавства щодо відповідальності за булінг (ЗП №8584)</vt:lpstr>
      <vt:lpstr>                   </vt:lpstr>
      <vt:lpstr>                     Зміни до законодавства щодо відповідальності за булінг (ЗП №8584)</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Протидія булінгу в дитячому середовищі</dc:title>
  <dc:creator>RePack by Diakov</dc:creator>
  <cp:lastModifiedBy>RePack by Diakov</cp:lastModifiedBy>
  <cp:revision>28</cp:revision>
  <dcterms:created xsi:type="dcterms:W3CDTF">2018-10-05T07:31:15Z</dcterms:created>
  <dcterms:modified xsi:type="dcterms:W3CDTF">2019-01-28T12:52:51Z</dcterms:modified>
</cp:coreProperties>
</file>