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1"/>
  </p:notesMasterIdLst>
  <p:sldIdLst>
    <p:sldId id="590" r:id="rId2"/>
    <p:sldId id="520" r:id="rId3"/>
    <p:sldId id="684" r:id="rId4"/>
    <p:sldId id="685" r:id="rId5"/>
    <p:sldId id="686" r:id="rId6"/>
    <p:sldId id="681" r:id="rId7"/>
    <p:sldId id="676" r:id="rId8"/>
    <p:sldId id="688" r:id="rId9"/>
    <p:sldId id="687" r:id="rId10"/>
    <p:sldId id="674" r:id="rId11"/>
    <p:sldId id="594" r:id="rId12"/>
    <p:sldId id="416" r:id="rId13"/>
    <p:sldId id="510" r:id="rId14"/>
    <p:sldId id="675" r:id="rId15"/>
    <p:sldId id="665" r:id="rId16"/>
    <p:sldId id="677" r:id="rId17"/>
    <p:sldId id="678" r:id="rId18"/>
    <p:sldId id="643" r:id="rId19"/>
    <p:sldId id="689" r:id="rId20"/>
  </p:sldIdLst>
  <p:sldSz cx="9144000" cy="6858000" type="screen4x3"/>
  <p:notesSz cx="6888163" cy="100203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Помірний стиль 2 –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Помірний стиль 2 –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4C1A8A3-306A-4EB7-A6B1-4F7E0EB9C5D6}" styleName="Помірний стиль 3 –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>
        <p:scale>
          <a:sx n="75" d="100"/>
          <a:sy n="75" d="100"/>
        </p:scale>
        <p:origin x="-1044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88EAC1B9-00B4-4617-B063-C5CB75DAB129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58784D5A-F0BD-4750-B516-7D068DFEDFD4}" type="slidenum">
              <a:rPr lang="uk-UA" smtClean="0"/>
              <a:pPr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866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84D5A-F0BD-4750-B516-7D068DFEDFD4}" type="slidenum">
              <a:rPr lang="uk-UA" smtClean="0"/>
              <a:pPr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61235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84D5A-F0BD-4750-B516-7D068DFEDFD4}" type="slidenum">
              <a:rPr lang="uk-UA" smtClean="0"/>
              <a:pPr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77763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84D5A-F0BD-4750-B516-7D068DFEDFD4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973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84D5A-F0BD-4750-B516-7D068DFEDFD4}" type="slidenum">
              <a:rPr lang="uk-UA" smtClean="0"/>
              <a:pPr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113059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B6A7B3-F8A8-4E4C-ADF3-8AAD626A8FFC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573396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784D5A-F0BD-4750-B516-7D068DFEDFD4}" type="slidenum">
              <a:rPr lang="uk-UA" smtClean="0"/>
              <a:pPr/>
              <a:t>14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3464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4" name="Google Shape;624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0968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3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33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33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uk" smtClean="0"/>
              <a:pPr/>
              <a:t>‹№›</a:t>
            </a:fld>
            <a:endParaRPr lang="uk"/>
          </a:p>
        </p:txBody>
      </p:sp>
    </p:spTree>
    <p:extLst>
      <p:ext uri="{BB962C8B-B14F-4D97-AF65-F5344CB8AC3E}">
        <p14:creationId xmlns:p14="http://schemas.microsoft.com/office/powerpoint/2010/main" val="2986207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uk-UA" smtClean="0"/>
              <a:t>Клацніть піктограму, щоб додати зображення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894C731-F6D4-4213-B611-E42FF3FC6BF3}" type="datetimeFigureOut">
              <a:rPr lang="uk-UA" smtClean="0"/>
              <a:pPr/>
              <a:t>23.01.2023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438BB444-C5D0-49AE-B859-2AD040E79DD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jpeg"/><Relationship Id="rId3" Type="http://schemas.openxmlformats.org/officeDocument/2006/relationships/image" Target="../media/image42.jpeg"/><Relationship Id="rId7" Type="http://schemas.openxmlformats.org/officeDocument/2006/relationships/image" Target="../media/image45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png"/><Relationship Id="rId5" Type="http://schemas.openxmlformats.org/officeDocument/2006/relationships/image" Target="../media/image11.png"/><Relationship Id="rId10" Type="http://schemas.openxmlformats.org/officeDocument/2006/relationships/image" Target="../media/image48.jpeg"/><Relationship Id="rId4" Type="http://schemas.openxmlformats.org/officeDocument/2006/relationships/image" Target="../media/image43.png"/><Relationship Id="rId9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6.png"/><Relationship Id="rId7" Type="http://schemas.openxmlformats.org/officeDocument/2006/relationships/image" Target="../media/image5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png"/><Relationship Id="rId10" Type="http://schemas.openxmlformats.org/officeDocument/2006/relationships/image" Target="../media/image55.jp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3" Type="http://schemas.openxmlformats.org/officeDocument/2006/relationships/image" Target="../media/image60.png"/><Relationship Id="rId7" Type="http://schemas.openxmlformats.org/officeDocument/2006/relationships/image" Target="../media/image64.jpeg"/><Relationship Id="rId12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3.png"/><Relationship Id="rId11" Type="http://schemas.openxmlformats.org/officeDocument/2006/relationships/image" Target="../media/image11.png"/><Relationship Id="rId5" Type="http://schemas.openxmlformats.org/officeDocument/2006/relationships/image" Target="../media/image62.png"/><Relationship Id="rId10" Type="http://schemas.openxmlformats.org/officeDocument/2006/relationships/image" Target="../media/image67.jpeg"/><Relationship Id="rId4" Type="http://schemas.openxmlformats.org/officeDocument/2006/relationships/image" Target="../media/image61.png"/><Relationship Id="rId9" Type="http://schemas.openxmlformats.org/officeDocument/2006/relationships/image" Target="../media/image6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5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Relationship Id="rId9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764704"/>
            <a:ext cx="7024744" cy="4921616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 smtClean="0">
                <a:solidFill>
                  <a:srgbClr val="0070C0"/>
                </a:solidFill>
              </a:rPr>
              <a:t>FRESH T</a:t>
            </a:r>
            <a:r>
              <a:rPr lang="uk-UA" sz="6600" b="1" dirty="0" smtClean="0">
                <a:solidFill>
                  <a:srgbClr val="0070C0"/>
                </a:solidFill>
              </a:rPr>
              <a:t>А</a:t>
            </a:r>
            <a:r>
              <a:rPr lang="en-US" sz="6600" b="1" dirty="0" smtClean="0">
                <a:solidFill>
                  <a:srgbClr val="0070C0"/>
                </a:solidFill>
              </a:rPr>
              <a:t>LK </a:t>
            </a:r>
            <a:r>
              <a:rPr lang="uk-UA" sz="6600" dirty="0" smtClean="0">
                <a:solidFill>
                  <a:srgbClr val="0070C0"/>
                </a:solidFill>
              </a:rPr>
              <a:t/>
            </a:r>
            <a:br>
              <a:rPr lang="uk-UA" sz="6600" dirty="0" smtClean="0">
                <a:solidFill>
                  <a:srgbClr val="0070C0"/>
                </a:solidFill>
              </a:rPr>
            </a:br>
            <a:r>
              <a:rPr lang="uk-UA" sz="6600" dirty="0" smtClean="0">
                <a:solidFill>
                  <a:srgbClr val="0070C0"/>
                </a:solidFill>
              </a:rPr>
              <a:t>з менеджером освітніх послуг</a:t>
            </a:r>
            <a:br>
              <a:rPr lang="uk-UA" sz="6600" dirty="0" smtClean="0">
                <a:solidFill>
                  <a:srgbClr val="0070C0"/>
                </a:solidFill>
              </a:rPr>
            </a:br>
            <a:r>
              <a:rPr lang="uk-UA" sz="6600" dirty="0" smtClean="0">
                <a:solidFill>
                  <a:srgbClr val="0070C0"/>
                </a:solidFill>
              </a:rPr>
              <a:t>Іриною ХМІЛЬ</a:t>
            </a:r>
            <a:br>
              <a:rPr lang="uk-UA" sz="6600" dirty="0" smtClean="0">
                <a:solidFill>
                  <a:srgbClr val="0070C0"/>
                </a:solidFill>
              </a:rPr>
            </a:br>
            <a:r>
              <a:rPr lang="uk-UA" sz="6600" b="1" dirty="0" smtClean="0">
                <a:solidFill>
                  <a:srgbClr val="0070C0"/>
                </a:solidFill>
              </a:rPr>
              <a:t>2022</a:t>
            </a:r>
            <a:endParaRPr lang="uk-UA" sz="6600" b="1" dirty="0">
              <a:solidFill>
                <a:srgbClr val="0070C0"/>
              </a:solidFill>
            </a:endParaRPr>
          </a:p>
        </p:txBody>
      </p:sp>
      <p:sp>
        <p:nvSpPr>
          <p:cNvPr id="3" name="Пятиугольник 8"/>
          <p:cNvSpPr/>
          <p:nvPr/>
        </p:nvSpPr>
        <p:spPr>
          <a:xfrm>
            <a:off x="251520" y="6093296"/>
            <a:ext cx="3672408" cy="567506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520" y="5805264"/>
            <a:ext cx="3384376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uk-UA" sz="2300" b="1" dirty="0" smtClean="0">
              <a:latin typeface="+mj-lt"/>
              <a:ea typeface="+mj-ea"/>
              <a:cs typeface="+mj-cs"/>
            </a:endParaRPr>
          </a:p>
          <a:p>
            <a:pPr algn="ctr" fontAlgn="auto">
              <a:spcAft>
                <a:spcPts val="0"/>
              </a:spcAft>
              <a:defRPr/>
            </a:pPr>
            <a:r>
              <a:rPr lang="en-US" sz="2300" b="1" dirty="0" smtClean="0">
                <a:latin typeface="+mj-lt"/>
                <a:ea typeface="+mj-ea"/>
                <a:cs typeface="+mj-cs"/>
              </a:rPr>
              <a:t>#</a:t>
            </a:r>
            <a:r>
              <a:rPr lang="uk-UA" sz="2300" b="1" dirty="0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76672"/>
            <a:ext cx="1190473" cy="1195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8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49080" y="241812"/>
            <a:ext cx="5194920" cy="990600"/>
          </a:xfrm>
        </p:spPr>
        <p:txBody>
          <a:bodyPr>
            <a:norm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</a:rPr>
              <a:t>Безпека</a:t>
            </a:r>
            <a:endParaRPr lang="uk-UA" sz="4800" b="1" dirty="0">
              <a:solidFill>
                <a:srgbClr val="0070C0"/>
              </a:solidFill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323528" y="1484784"/>
            <a:ext cx="3252099" cy="5112568"/>
          </a:xfrm>
        </p:spPr>
        <p:txBody>
          <a:bodyPr>
            <a:normAutofit fontScale="85000" lnSpcReduction="10000"/>
          </a:bodyPr>
          <a:lstStyle/>
          <a:p>
            <a:pPr algn="ctr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 Укриття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b="1" dirty="0">
                <a:latin typeface="+mj-lt"/>
              </a:rPr>
              <a:t> </a:t>
            </a:r>
            <a:r>
              <a:rPr lang="uk-UA" b="1" dirty="0" smtClean="0">
                <a:latin typeface="+mj-lt"/>
              </a:rPr>
              <a:t>Генератори</a:t>
            </a:r>
            <a:endParaRPr lang="uk-UA" b="1" dirty="0">
              <a:latin typeface="+mj-lt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 Буржуйка (</a:t>
            </a:r>
            <a:r>
              <a:rPr lang="uk-UA" b="1" dirty="0" err="1" smtClean="0">
                <a:latin typeface="+mj-lt"/>
              </a:rPr>
              <a:t>п’єцик</a:t>
            </a:r>
            <a:r>
              <a:rPr lang="uk-UA" b="1" dirty="0" smtClean="0">
                <a:latin typeface="+mj-lt"/>
              </a:rPr>
              <a:t>)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Пункт обігріву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Тривожний ранець</a:t>
            </a: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Аптечки</a:t>
            </a:r>
          </a:p>
          <a:p>
            <a:pPr algn="ctr"/>
            <a:r>
              <a:rPr lang="uk-UA" b="1" dirty="0" smtClean="0">
                <a:latin typeface="+mj-lt"/>
              </a:rPr>
              <a:t>Алгоритм дій :</a:t>
            </a:r>
          </a:p>
          <a:p>
            <a:pPr algn="ctr"/>
            <a:r>
              <a:rPr lang="uk-UA" b="1" dirty="0" smtClean="0">
                <a:latin typeface="+mj-lt"/>
              </a:rPr>
              <a:t>- при пожежі</a:t>
            </a:r>
          </a:p>
          <a:p>
            <a:pPr algn="ctr"/>
            <a:r>
              <a:rPr lang="uk-UA" b="1" dirty="0" smtClean="0">
                <a:latin typeface="+mj-lt"/>
              </a:rPr>
              <a:t>- при повітряній тривозі </a:t>
            </a:r>
          </a:p>
          <a:p>
            <a:pPr algn="ctr"/>
            <a:r>
              <a:rPr lang="uk-UA" b="1" dirty="0" smtClean="0">
                <a:latin typeface="+mj-lt"/>
              </a:rPr>
              <a:t>- при </a:t>
            </a:r>
            <a:r>
              <a:rPr lang="uk-UA" b="1" dirty="0" err="1" smtClean="0">
                <a:latin typeface="+mj-lt"/>
              </a:rPr>
              <a:t>замінуванні</a:t>
            </a:r>
            <a:endParaRPr lang="uk-UA" b="1" dirty="0">
              <a:latin typeface="+mj-lt"/>
            </a:endParaRPr>
          </a:p>
          <a:p>
            <a:pPr algn="ctr">
              <a:buFont typeface="Wingdings" panose="05000000000000000000" pitchFamily="2" charset="2"/>
              <a:buChar char="ü"/>
            </a:pPr>
            <a:r>
              <a:rPr lang="uk-UA" b="1" dirty="0" err="1" smtClean="0">
                <a:latin typeface="+mj-lt"/>
              </a:rPr>
              <a:t>Домедична</a:t>
            </a:r>
            <a:r>
              <a:rPr lang="uk-UA" b="1" dirty="0" smtClean="0">
                <a:latin typeface="+mj-lt"/>
              </a:rPr>
              <a:t> підготовка</a:t>
            </a:r>
            <a:endParaRPr lang="uk-UA" b="1" dirty="0">
              <a:latin typeface="+mj-lt"/>
            </a:endParaRPr>
          </a:p>
        </p:txBody>
      </p:sp>
      <p:pic>
        <p:nvPicPr>
          <p:cNvPr id="6" name="Місце для вмісту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476672"/>
            <a:ext cx="1363960" cy="1370049"/>
          </a:xfrm>
        </p:spPr>
      </p:pic>
      <p:sp>
        <p:nvSpPr>
          <p:cNvPr id="7" name="Пятиугольник 8"/>
          <p:cNvSpPr/>
          <p:nvPr/>
        </p:nvSpPr>
        <p:spPr>
          <a:xfrm>
            <a:off x="223578" y="476673"/>
            <a:ext cx="3168352" cy="576064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000" b="1" dirty="0"/>
              <a:t>#</a:t>
            </a:r>
            <a:r>
              <a:rPr lang="uk-UA" sz="2000" b="1" dirty="0" err="1"/>
              <a:t>світло_для_кожного</a:t>
            </a:r>
            <a:endParaRPr lang="uk-UA" sz="20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300" y="1965786"/>
            <a:ext cx="1656184" cy="220824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88" y="1228520"/>
            <a:ext cx="3295344" cy="2471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0835" y="4351175"/>
            <a:ext cx="2631001" cy="24856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421" y="3816948"/>
            <a:ext cx="1513580" cy="99124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588" y="3090888"/>
            <a:ext cx="1354547" cy="1738285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0594" y="4829173"/>
            <a:ext cx="2340623" cy="202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810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ятиугольник 8"/>
          <p:cNvSpPr/>
          <p:nvPr/>
        </p:nvSpPr>
        <p:spPr>
          <a:xfrm>
            <a:off x="107504" y="426217"/>
            <a:ext cx="3024336" cy="554511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93440" y="418083"/>
            <a:ext cx="3024336" cy="56264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#</a:t>
            </a:r>
            <a:r>
              <a:rPr lang="uk-UA" sz="2000" b="1" dirty="0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851920" y="297376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b="1" dirty="0" smtClean="0">
                <a:solidFill>
                  <a:srgbClr val="0070C0"/>
                </a:solidFill>
                <a:latin typeface="+mj-lt"/>
              </a:rPr>
              <a:t>Бюджет</a:t>
            </a:r>
            <a:endParaRPr lang="uk-UA" sz="48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47072" y="2060848"/>
            <a:ext cx="7703391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latin typeface="+mj-lt"/>
              </a:rPr>
              <a:t>Заробітна плата - 19252 382, 00</a:t>
            </a:r>
            <a:r>
              <a:rPr lang="uk-UA" sz="2400" b="1" dirty="0"/>
              <a:t> грн.</a:t>
            </a:r>
            <a:endParaRPr lang="uk-UA" sz="2400" b="1" dirty="0" smtClean="0">
              <a:latin typeface="+mj-lt"/>
            </a:endParaRPr>
          </a:p>
          <a:p>
            <a:endParaRPr lang="uk-UA" sz="2400" b="1" dirty="0" smtClean="0">
              <a:latin typeface="+mj-lt"/>
            </a:endParaRPr>
          </a:p>
          <a:p>
            <a:r>
              <a:rPr lang="uk-UA" sz="2400" b="1" dirty="0" smtClean="0">
                <a:latin typeface="+mj-lt"/>
              </a:rPr>
              <a:t>Нарахування : 4 282 750, 00 </a:t>
            </a:r>
            <a:r>
              <a:rPr lang="uk-UA" sz="2400" b="1" dirty="0"/>
              <a:t>грн.</a:t>
            </a:r>
            <a:endParaRPr lang="uk-UA" sz="24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+mj-lt"/>
              </a:rPr>
              <a:t>Харчування</a:t>
            </a:r>
            <a:r>
              <a:rPr lang="uk-UA" sz="2400" b="1" dirty="0"/>
              <a:t> –</a:t>
            </a:r>
            <a:r>
              <a:rPr lang="uk-UA" sz="2400" b="1" dirty="0" smtClean="0">
                <a:latin typeface="+mj-lt"/>
              </a:rPr>
              <a:t>  875 496, 00 </a:t>
            </a:r>
            <a:r>
              <a:rPr lang="uk-UA" sz="2400" b="1" dirty="0"/>
              <a:t>грн.</a:t>
            </a:r>
            <a:endParaRPr lang="uk-UA" sz="24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+mj-lt"/>
              </a:rPr>
              <a:t>Оплата комунальних послуг 1</a:t>
            </a:r>
            <a:r>
              <a:rPr lang="uk-UA" sz="2400" b="1" dirty="0"/>
              <a:t> –</a:t>
            </a:r>
            <a:r>
              <a:rPr lang="uk-UA" sz="2400" b="1" dirty="0" smtClean="0">
                <a:latin typeface="+mj-lt"/>
              </a:rPr>
              <a:t> 983 634, 00 </a:t>
            </a:r>
            <a:r>
              <a:rPr lang="uk-UA" sz="2400" b="1" dirty="0"/>
              <a:t>грн.</a:t>
            </a:r>
            <a:endParaRPr lang="uk-UA" sz="24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+mj-lt"/>
              </a:rPr>
              <a:t>КЕКВ 2210 – 935 397, 96 </a:t>
            </a:r>
            <a:r>
              <a:rPr lang="uk-UA" sz="2400" b="1" dirty="0"/>
              <a:t>грн.</a:t>
            </a:r>
            <a:endParaRPr lang="uk-UA" sz="24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b="1" dirty="0" smtClean="0">
                <a:latin typeface="+mj-lt"/>
              </a:rPr>
              <a:t>КЕКВ 2240 – 860 783, 00 </a:t>
            </a:r>
            <a:r>
              <a:rPr lang="uk-UA" sz="2400" b="1" dirty="0"/>
              <a:t>грн.</a:t>
            </a:r>
            <a:endParaRPr lang="uk-UA" sz="2400" b="1" dirty="0" smtClean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sz="2400" b="1" dirty="0">
                <a:latin typeface="+mj-lt"/>
              </a:rPr>
              <a:t>КЕКВ </a:t>
            </a:r>
            <a:r>
              <a:rPr lang="uk-UA" sz="2400" b="1" dirty="0" smtClean="0">
                <a:latin typeface="+mj-lt"/>
              </a:rPr>
              <a:t>2220 – 97 920,00</a:t>
            </a:r>
            <a:r>
              <a:rPr lang="uk-UA" sz="2400" b="1" dirty="0"/>
              <a:t> грн.</a:t>
            </a:r>
            <a:endParaRPr lang="uk-UA" sz="2400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uk-UA" sz="2400" dirty="0"/>
          </a:p>
          <a:p>
            <a:r>
              <a:rPr lang="uk-UA" sz="2400" b="1" dirty="0" smtClean="0"/>
              <a:t>День для Незламних </a:t>
            </a:r>
            <a:r>
              <a:rPr lang="uk-UA" sz="2400" b="1" dirty="0"/>
              <a:t> – </a:t>
            </a:r>
            <a:r>
              <a:rPr lang="uk-UA" sz="2400" b="1" dirty="0" smtClean="0"/>
              <a:t>48 480, 25 грн.</a:t>
            </a:r>
          </a:p>
          <a:p>
            <a:r>
              <a:rPr lang="uk-UA" sz="2400" b="1" dirty="0" smtClean="0"/>
              <a:t>Груднева премія</a:t>
            </a:r>
            <a:r>
              <a:rPr lang="uk-UA" sz="2400" b="1" dirty="0"/>
              <a:t> – </a:t>
            </a:r>
            <a:r>
              <a:rPr lang="uk-UA" sz="2400" b="1" dirty="0" smtClean="0"/>
              <a:t> 989 400,00 грн.</a:t>
            </a:r>
            <a:endParaRPr lang="uk-UA" sz="240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53361"/>
            <a:ext cx="1222258" cy="122771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9185" y="1067218"/>
            <a:ext cx="19800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b="1" dirty="0" smtClean="0">
                <a:latin typeface="+mj-lt"/>
              </a:rPr>
              <a:t>2022 рік</a:t>
            </a:r>
            <a:endParaRPr lang="uk-UA" sz="36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858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2800" y="413792"/>
            <a:ext cx="5368560" cy="782960"/>
          </a:xfrm>
        </p:spPr>
        <p:txBody>
          <a:bodyPr>
            <a:noAutofit/>
          </a:bodyPr>
          <a:lstStyle/>
          <a:p>
            <a:pPr algn="ctr"/>
            <a:r>
              <a:rPr lang="uk-UA" sz="4800" b="1" dirty="0" smtClean="0">
                <a:solidFill>
                  <a:srgbClr val="0070C0"/>
                </a:solidFill>
                <a:cs typeface="Aharoni" pitchFamily="2" charset="-79"/>
              </a:rPr>
              <a:t>Програми</a:t>
            </a:r>
            <a:endParaRPr lang="uk-UA" sz="4800" b="1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5" name="Пятиугольник 8"/>
          <p:cNvSpPr/>
          <p:nvPr/>
        </p:nvSpPr>
        <p:spPr>
          <a:xfrm>
            <a:off x="107504" y="426217"/>
            <a:ext cx="2952328" cy="77053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500" y="451121"/>
            <a:ext cx="3024336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#</a:t>
            </a:r>
            <a:r>
              <a:rPr lang="uk-UA" sz="2000" b="1" dirty="0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64251"/>
            <a:ext cx="1169220" cy="11744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5136" y="1484784"/>
            <a:ext cx="7187224" cy="58477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+mj-lt"/>
              </a:rPr>
              <a:t>Підтримка обдарованої молоді 2022 – 10 учнів</a:t>
            </a:r>
          </a:p>
          <a:p>
            <a:endParaRPr lang="uk-UA" sz="2000" b="1" dirty="0" smtClean="0">
              <a:latin typeface="+mj-lt"/>
            </a:endParaRPr>
          </a:p>
          <a:p>
            <a:r>
              <a:rPr lang="uk-UA" sz="2000" b="1" dirty="0" smtClean="0">
                <a:latin typeface="+mj-lt"/>
              </a:rPr>
              <a:t>Успішний педагог 2022 – 5  учителів </a:t>
            </a:r>
          </a:p>
          <a:p>
            <a:endParaRPr lang="uk-UA" sz="2000" b="1" dirty="0" smtClean="0">
              <a:latin typeface="+mj-lt"/>
            </a:endParaRPr>
          </a:p>
          <a:p>
            <a:r>
              <a:rPr lang="uk-UA" sz="2000" b="1" dirty="0" smtClean="0">
                <a:latin typeface="+mj-lt"/>
              </a:rPr>
              <a:t>Медогляд для учителів Львова </a:t>
            </a:r>
          </a:p>
          <a:p>
            <a:endParaRPr lang="uk-UA" sz="2000" b="1" dirty="0" smtClean="0">
              <a:latin typeface="+mj-lt"/>
            </a:endParaRPr>
          </a:p>
          <a:p>
            <a:r>
              <a:rPr lang="uk-UA" sz="2000" b="1" dirty="0" smtClean="0">
                <a:latin typeface="+mj-lt"/>
              </a:rPr>
              <a:t>Безкоштовне харчування для учнів Львова – 600 учнів</a:t>
            </a:r>
          </a:p>
          <a:p>
            <a:endParaRPr lang="uk-UA" sz="2000" b="1" dirty="0" smtClean="0">
              <a:latin typeface="+mj-lt"/>
            </a:endParaRPr>
          </a:p>
          <a:p>
            <a:r>
              <a:rPr lang="uk-UA" sz="2000" b="1" dirty="0" err="1" smtClean="0">
                <a:latin typeface="+mj-lt"/>
              </a:rPr>
              <a:t>Леокарт</a:t>
            </a:r>
            <a:r>
              <a:rPr lang="uk-UA" sz="2000" b="1" dirty="0" smtClean="0">
                <a:latin typeface="+mj-lt"/>
              </a:rPr>
              <a:t> – 594 учня</a:t>
            </a:r>
          </a:p>
          <a:p>
            <a:endParaRPr lang="uk-UA" sz="2000" b="1" dirty="0" smtClean="0">
              <a:latin typeface="+mj-lt"/>
            </a:endParaRPr>
          </a:p>
          <a:p>
            <a:r>
              <a:rPr lang="uk-UA" sz="2000" b="1" dirty="0" smtClean="0">
                <a:latin typeface="+mj-lt"/>
              </a:rPr>
              <a:t>Програма «Навички з ведення архіву»</a:t>
            </a:r>
          </a:p>
          <a:p>
            <a:r>
              <a:rPr lang="uk-UA" sz="2000" b="1" dirty="0" smtClean="0">
                <a:latin typeface="+mj-lt"/>
              </a:rPr>
              <a:t> </a:t>
            </a:r>
          </a:p>
          <a:p>
            <a:r>
              <a:rPr lang="uk-UA" sz="2000" b="1" dirty="0" smtClean="0">
                <a:latin typeface="+mj-lt"/>
              </a:rPr>
              <a:t>Проект «Пиши й публікуй»</a:t>
            </a:r>
          </a:p>
          <a:p>
            <a:endParaRPr lang="uk-UA" sz="2000" b="1" dirty="0" smtClean="0">
              <a:latin typeface="+mj-lt"/>
            </a:endParaRPr>
          </a:p>
          <a:p>
            <a:r>
              <a:rPr lang="uk-UA" sz="2000" b="1" dirty="0" smtClean="0">
                <a:latin typeface="+mj-lt"/>
              </a:rPr>
              <a:t>Програма «Жовтий добродій»</a:t>
            </a:r>
          </a:p>
          <a:p>
            <a:endParaRPr lang="uk-UA" sz="2000" b="1" dirty="0" smtClean="0">
              <a:latin typeface="+mj-lt"/>
            </a:endParaRPr>
          </a:p>
          <a:p>
            <a:r>
              <a:rPr lang="uk-UA" sz="2000" b="1" dirty="0" smtClean="0">
                <a:latin typeface="+mj-lt"/>
              </a:rPr>
              <a:t>Програма «</a:t>
            </a:r>
            <a:r>
              <a:rPr lang="uk-UA" sz="2000" b="1" dirty="0" err="1" smtClean="0">
                <a:latin typeface="+mj-lt"/>
              </a:rPr>
              <a:t>Бортмейкер</a:t>
            </a:r>
            <a:r>
              <a:rPr lang="uk-UA" sz="2000" b="1" dirty="0" smtClean="0">
                <a:latin typeface="+mj-lt"/>
              </a:rPr>
              <a:t>»</a:t>
            </a:r>
            <a:endParaRPr lang="uk-UA" sz="2000" b="1" dirty="0">
              <a:latin typeface="+mj-lt"/>
            </a:endParaRPr>
          </a:p>
          <a:p>
            <a:endParaRPr lang="uk-UA" dirty="0" smtClean="0">
              <a:latin typeface="+mj-lt"/>
            </a:endParaRPr>
          </a:p>
          <a:p>
            <a:endParaRPr lang="uk-UA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282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915816" y="347579"/>
            <a:ext cx="4984824" cy="648072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err="1" smtClean="0">
                <a:solidFill>
                  <a:srgbClr val="0070C0"/>
                </a:solidFill>
                <a:cs typeface="Aharoni" pitchFamily="2" charset="-79"/>
              </a:rPr>
              <a:t>Проєкти</a:t>
            </a:r>
            <a:r>
              <a:rPr lang="uk-UA" sz="3600" b="1" dirty="0" smtClean="0">
                <a:solidFill>
                  <a:srgbClr val="0070C0"/>
                </a:solidFill>
                <a:cs typeface="Aharoni" pitchFamily="2" charset="-79"/>
              </a:rPr>
              <a:t>, </a:t>
            </a:r>
            <a:r>
              <a:rPr lang="uk-UA" sz="3600" b="1" dirty="0" err="1" smtClean="0">
                <a:solidFill>
                  <a:srgbClr val="0070C0"/>
                </a:solidFill>
                <a:cs typeface="Aharoni" pitchFamily="2" charset="-79"/>
              </a:rPr>
              <a:t>челенджі</a:t>
            </a:r>
            <a:endParaRPr lang="uk-UA" sz="3600" b="1" dirty="0">
              <a:solidFill>
                <a:srgbClr val="0070C0"/>
              </a:solidFill>
              <a:cs typeface="Aharoni" pitchFamily="2" charset="-79"/>
            </a:endParaRPr>
          </a:p>
        </p:txBody>
      </p:sp>
      <p:sp>
        <p:nvSpPr>
          <p:cNvPr id="6" name="Пятиугольник 8"/>
          <p:cNvSpPr/>
          <p:nvPr/>
        </p:nvSpPr>
        <p:spPr>
          <a:xfrm>
            <a:off x="107504" y="426217"/>
            <a:ext cx="3024336" cy="6265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1328" y="426217"/>
            <a:ext cx="3024336" cy="626519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#</a:t>
            </a:r>
            <a:r>
              <a:rPr lang="uk-UA" sz="2000" b="1" dirty="0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441744"/>
            <a:ext cx="1216552" cy="1221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3040" y="1146901"/>
            <a:ext cx="889248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# </a:t>
            </a:r>
            <a:r>
              <a:rPr lang="uk-UA" sz="2000" b="1" dirty="0" smtClean="0">
                <a:latin typeface="+mj-lt"/>
              </a:rPr>
              <a:t>Безпечна школа (Топ-10)  </a:t>
            </a:r>
            <a:r>
              <a:rPr lang="en-US" sz="2000" b="1" dirty="0" smtClean="0">
                <a:latin typeface="+mj-lt"/>
              </a:rPr>
              <a:t>URBAN </a:t>
            </a:r>
            <a:r>
              <a:rPr lang="uk-UA" sz="2000" b="1" dirty="0" smtClean="0">
                <a:latin typeface="+mj-lt"/>
              </a:rPr>
              <a:t>укриття - надійне містечко</a:t>
            </a:r>
          </a:p>
          <a:p>
            <a:r>
              <a:rPr lang="en-US" sz="2000" b="1" dirty="0" smtClean="0">
                <a:latin typeface="+mj-lt"/>
              </a:rPr>
              <a:t># </a:t>
            </a:r>
            <a:r>
              <a:rPr lang="uk-UA" sz="2000" b="1" dirty="0" smtClean="0">
                <a:latin typeface="+mj-lt"/>
              </a:rPr>
              <a:t>Спортивні ліги «РИСЬ»</a:t>
            </a:r>
            <a:endParaRPr lang="en-US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Прокачка учнівського самоврядування спільно </a:t>
            </a:r>
          </a:p>
          <a:p>
            <a:r>
              <a:rPr lang="uk-UA" sz="2000" b="1" dirty="0" smtClean="0">
                <a:latin typeface="+mj-lt"/>
              </a:rPr>
              <a:t>   з Українською академією лідерства </a:t>
            </a: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День Української писемності </a:t>
            </a:r>
            <a:r>
              <a:rPr lang="uk-UA" sz="2000" b="1" dirty="0">
                <a:latin typeface="+mj-lt"/>
              </a:rPr>
              <a:t>(</a:t>
            </a:r>
            <a:r>
              <a:rPr lang="uk-UA" sz="2000" b="1" dirty="0" smtClean="0">
                <a:latin typeface="+mj-lt"/>
              </a:rPr>
              <a:t>Диктант національної єдності)</a:t>
            </a: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</a:t>
            </a:r>
            <a:r>
              <a:rPr lang="uk-UA" sz="2000" b="1" dirty="0" err="1" smtClean="0">
                <a:latin typeface="+mj-lt"/>
              </a:rPr>
              <a:t>Енергоефектитвний</a:t>
            </a:r>
            <a:r>
              <a:rPr lang="uk-UA" sz="2000" b="1" dirty="0" smtClean="0">
                <a:latin typeface="+mj-lt"/>
              </a:rPr>
              <a:t> Львів (Топ-10) - </a:t>
            </a:r>
            <a:r>
              <a:rPr lang="uk-UA" sz="2000" b="1" dirty="0" err="1" smtClean="0">
                <a:latin typeface="+mj-lt"/>
              </a:rPr>
              <a:t>Комарянська</a:t>
            </a:r>
            <a:r>
              <a:rPr lang="uk-UA" sz="2000" b="1" dirty="0" smtClean="0">
                <a:latin typeface="+mj-lt"/>
              </a:rPr>
              <a:t> Христина 6Гклас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Мій прапор - моя гордість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Конкурс імені Тараса Шевченка ( 2 місце)</a:t>
            </a: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</a:t>
            </a:r>
            <a:r>
              <a:rPr lang="uk-UA" sz="2000" b="1" dirty="0" err="1" smtClean="0">
                <a:latin typeface="+mj-lt"/>
              </a:rPr>
              <a:t>Консурс</a:t>
            </a:r>
            <a:r>
              <a:rPr lang="uk-UA" sz="2000" b="1" dirty="0" smtClean="0">
                <a:latin typeface="+mj-lt"/>
              </a:rPr>
              <a:t> імені Петра Яцика (2, 3 місце)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Школа Повного Дня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</a:t>
            </a:r>
            <a:r>
              <a:rPr lang="uk-UA" sz="2000" b="1" dirty="0" err="1" smtClean="0">
                <a:latin typeface="+mj-lt"/>
              </a:rPr>
              <a:t>Випусник</a:t>
            </a:r>
            <a:r>
              <a:rPr lang="uk-UA" sz="2000" b="1" dirty="0" smtClean="0">
                <a:latin typeface="+mj-lt"/>
              </a:rPr>
              <a:t> ліцею імені Івана Пулюя, </a:t>
            </a:r>
            <a:r>
              <a:rPr lang="uk-UA" sz="2000" b="1" dirty="0">
                <a:latin typeface="+mj-lt"/>
              </a:rPr>
              <a:t>Я</a:t>
            </a:r>
            <a:r>
              <a:rPr lang="uk-UA" sz="2000" b="1" dirty="0" smtClean="0">
                <a:latin typeface="+mj-lt"/>
              </a:rPr>
              <a:t>кий </a:t>
            </a:r>
            <a:r>
              <a:rPr lang="uk-UA" sz="2000" b="1" dirty="0">
                <a:latin typeface="+mj-lt"/>
              </a:rPr>
              <a:t>В</a:t>
            </a:r>
            <a:r>
              <a:rPr lang="uk-UA" sz="2000" b="1" dirty="0" smtClean="0">
                <a:latin typeface="+mj-lt"/>
              </a:rPr>
              <a:t>ін?</a:t>
            </a: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</a:t>
            </a:r>
            <a:r>
              <a:rPr lang="uk-UA" sz="2000" b="1" dirty="0" err="1" smtClean="0">
                <a:latin typeface="+mj-lt"/>
              </a:rPr>
              <a:t>Челендж</a:t>
            </a:r>
            <a:r>
              <a:rPr lang="uk-UA" sz="2000" b="1" dirty="0" smtClean="0">
                <a:latin typeface="+mj-lt"/>
              </a:rPr>
              <a:t> «Моя пісня»</a:t>
            </a: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Дарую Різдво</a:t>
            </a: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Разом до Перемоги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Місячник іноземної мови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Поза Розкладом</a:t>
            </a:r>
            <a:endParaRPr lang="en-US" sz="2000" b="1" dirty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</a:t>
            </a:r>
            <a:r>
              <a:rPr lang="en-US" sz="2000" b="1" dirty="0" smtClean="0">
                <a:latin typeface="+mj-lt"/>
              </a:rPr>
              <a:t>Top professions </a:t>
            </a:r>
            <a:endParaRPr lang="uk-UA" sz="2000" b="1" dirty="0" smtClean="0">
              <a:latin typeface="+mj-lt"/>
            </a:endParaRPr>
          </a:p>
          <a:p>
            <a:r>
              <a:rPr lang="en-US" sz="2000" b="1" dirty="0" smtClean="0">
                <a:latin typeface="+mj-lt"/>
              </a:rPr>
              <a:t>#</a:t>
            </a:r>
            <a:r>
              <a:rPr lang="uk-UA" sz="2000" b="1" dirty="0" smtClean="0">
                <a:latin typeface="+mj-lt"/>
              </a:rPr>
              <a:t> Львів читає Казку </a:t>
            </a:r>
            <a:endParaRPr lang="en-US" sz="2000" b="1" dirty="0">
              <a:latin typeface="+mj-lt"/>
            </a:endParaRPr>
          </a:p>
          <a:p>
            <a:pPr algn="ctr"/>
            <a:endParaRPr lang="en-US" b="1" dirty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531889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51" y="4428877"/>
            <a:ext cx="3036404" cy="24291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563888" y="548680"/>
            <a:ext cx="39803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400" b="1" dirty="0" smtClean="0">
                <a:solidFill>
                  <a:srgbClr val="0070C0"/>
                </a:solidFill>
                <a:latin typeface="+mj-lt"/>
              </a:rPr>
              <a:t>Психолого-педагогічний </a:t>
            </a:r>
          </a:p>
          <a:p>
            <a:r>
              <a:rPr lang="uk-UA" sz="2400" b="1" dirty="0" smtClean="0">
                <a:solidFill>
                  <a:srgbClr val="0070C0"/>
                </a:solidFill>
                <a:latin typeface="+mj-lt"/>
              </a:rPr>
              <a:t>супровід</a:t>
            </a:r>
            <a:endParaRPr lang="uk-UA" sz="24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808" y="463425"/>
            <a:ext cx="1389847" cy="140114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000" y="541556"/>
            <a:ext cx="3182388" cy="64013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464802" y="676958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#</a:t>
            </a:r>
            <a:r>
              <a:rPr lang="uk-UA" b="1" dirty="0" err="1"/>
              <a:t>світло_для_кожного</a:t>
            </a:r>
            <a:endParaRPr lang="uk-UA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65299" y="1491490"/>
            <a:ext cx="3055516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/>
              <a:t>Психологічний супровід:</a:t>
            </a:r>
          </a:p>
          <a:p>
            <a:r>
              <a:rPr lang="uk-UA" b="1" dirty="0" smtClean="0"/>
              <a:t>Психологи - 3</a:t>
            </a:r>
          </a:p>
          <a:p>
            <a:r>
              <a:rPr lang="uk-UA" b="1" dirty="0" smtClean="0"/>
              <a:t>Соціальний педагог -1</a:t>
            </a:r>
          </a:p>
          <a:p>
            <a:r>
              <a:rPr lang="uk-UA" b="1" dirty="0" smtClean="0"/>
              <a:t>Асистент вчителя - 13</a:t>
            </a:r>
          </a:p>
          <a:p>
            <a:r>
              <a:rPr lang="uk-UA" b="1" dirty="0" smtClean="0"/>
              <a:t>Логопед-1 </a:t>
            </a:r>
          </a:p>
          <a:p>
            <a:r>
              <a:rPr lang="uk-UA" b="1" dirty="0" smtClean="0"/>
              <a:t>Команда супроводу -15</a:t>
            </a:r>
          </a:p>
          <a:p>
            <a:endParaRPr lang="uk-UA" dirty="0" smtClean="0"/>
          </a:p>
          <a:p>
            <a:endParaRPr lang="uk-UA" dirty="0" smtClean="0"/>
          </a:p>
          <a:p>
            <a:endParaRPr lang="uk-UA" dirty="0"/>
          </a:p>
        </p:txBody>
      </p:sp>
      <p:sp>
        <p:nvSpPr>
          <p:cNvPr id="8" name="TextBox 7"/>
          <p:cNvSpPr txBox="1"/>
          <p:nvPr/>
        </p:nvSpPr>
        <p:spPr>
          <a:xfrm>
            <a:off x="3978878" y="1493758"/>
            <a:ext cx="42309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/>
              <a:t>Інклюзивних класів-13</a:t>
            </a:r>
          </a:p>
          <a:p>
            <a:r>
              <a:rPr lang="uk-UA" b="1" dirty="0"/>
              <a:t>Кількість дітей з </a:t>
            </a:r>
            <a:r>
              <a:rPr lang="uk-UA" b="1" dirty="0" smtClean="0"/>
              <a:t>ООП-15</a:t>
            </a:r>
          </a:p>
          <a:p>
            <a:r>
              <a:rPr lang="uk-UA" b="1" dirty="0" smtClean="0"/>
              <a:t>Асистенти вчителя-13</a:t>
            </a:r>
          </a:p>
          <a:p>
            <a:r>
              <a:rPr lang="uk-UA" b="1" dirty="0" smtClean="0"/>
              <a:t>Складання програми ІПР - 15 </a:t>
            </a:r>
          </a:p>
          <a:p>
            <a:r>
              <a:rPr lang="uk-UA" b="1" dirty="0" smtClean="0"/>
              <a:t>Ведення журналу спостережень-15</a:t>
            </a:r>
          </a:p>
          <a:p>
            <a:r>
              <a:rPr lang="uk-UA" b="1" dirty="0" smtClean="0"/>
              <a:t>Портфоліо на кожного учня- 15</a:t>
            </a:r>
          </a:p>
          <a:p>
            <a:endParaRPr lang="uk-UA" b="1" dirty="0" smtClean="0"/>
          </a:p>
          <a:p>
            <a:endParaRPr lang="uk-UA" b="1" dirty="0" smtClean="0"/>
          </a:p>
        </p:txBody>
      </p:sp>
      <p:sp>
        <p:nvSpPr>
          <p:cNvPr id="12" name="TextBox 11"/>
          <p:cNvSpPr txBox="1"/>
          <p:nvPr/>
        </p:nvSpPr>
        <p:spPr>
          <a:xfrm>
            <a:off x="107504" y="3429000"/>
            <a:ext cx="7270580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Створення команди психолого-педагогічного супроводу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Розробка індивідуальних програм розвитку -15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Створення портфоліо -15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Практичні корекційні заняття з психологами - </a:t>
            </a:r>
            <a:r>
              <a:rPr lang="uk-UA" b="1" dirty="0" err="1" smtClean="0">
                <a:latin typeface="+mj-lt"/>
              </a:rPr>
              <a:t>Н.Атаманчук</a:t>
            </a:r>
            <a:r>
              <a:rPr lang="uk-UA" b="1" dirty="0" smtClean="0">
                <a:latin typeface="+mj-lt"/>
              </a:rPr>
              <a:t> </a:t>
            </a:r>
          </a:p>
          <a:p>
            <a:r>
              <a:rPr lang="uk-UA" b="1" dirty="0" smtClean="0">
                <a:latin typeface="+mj-lt"/>
              </a:rPr>
              <a:t>     і </a:t>
            </a:r>
            <a:r>
              <a:rPr lang="uk-UA" b="1" dirty="0" err="1" smtClean="0">
                <a:latin typeface="+mj-lt"/>
              </a:rPr>
              <a:t>О.Поляковою</a:t>
            </a:r>
            <a:endParaRPr lang="uk-UA" b="1" dirty="0">
              <a:latin typeface="+mj-lt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 Виставка дитячих робіт зимового періоду -2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 Участь у програмі </a:t>
            </a:r>
            <a:r>
              <a:rPr lang="uk-UA" b="1" dirty="0" err="1" smtClean="0">
                <a:latin typeface="+mj-lt"/>
              </a:rPr>
              <a:t>Бортмейкер</a:t>
            </a:r>
            <a:r>
              <a:rPr lang="uk-UA" b="1" dirty="0" smtClean="0">
                <a:latin typeface="+mj-lt"/>
              </a:rPr>
              <a:t> -18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Самоосвіта (</a:t>
            </a:r>
            <a:r>
              <a:rPr lang="uk-UA" b="1" dirty="0" err="1" smtClean="0">
                <a:latin typeface="+mj-lt"/>
              </a:rPr>
              <a:t>коворкінг</a:t>
            </a:r>
            <a:r>
              <a:rPr lang="uk-UA" b="1" dirty="0" smtClean="0">
                <a:latin typeface="+mj-lt"/>
              </a:rPr>
              <a:t>, семінари, тренінги, </a:t>
            </a:r>
          </a:p>
          <a:p>
            <a:r>
              <a:rPr lang="uk-UA" b="1" dirty="0" smtClean="0">
                <a:latin typeface="+mj-lt"/>
              </a:rPr>
              <a:t>     обмін досвідом)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Засідання команди </a:t>
            </a:r>
            <a:r>
              <a:rPr lang="uk-UA" b="1" dirty="0" err="1" smtClean="0">
                <a:latin typeface="+mj-lt"/>
              </a:rPr>
              <a:t>супровіду</a:t>
            </a:r>
            <a:r>
              <a:rPr lang="uk-UA" b="1" dirty="0" smtClean="0">
                <a:latin typeface="+mj-lt"/>
              </a:rPr>
              <a:t> – 3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b="1" dirty="0" smtClean="0">
                <a:latin typeface="+mj-lt"/>
              </a:rPr>
              <a:t>Індивідуальні батьківські збори - 1</a:t>
            </a:r>
          </a:p>
          <a:p>
            <a:endParaRPr lang="uk-UA" dirty="0" smtClean="0"/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7083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8302" y="370546"/>
            <a:ext cx="5669583" cy="687910"/>
          </a:xfrm>
        </p:spPr>
        <p:txBody>
          <a:bodyPr>
            <a:noAutofit/>
          </a:bodyPr>
          <a:lstStyle/>
          <a:p>
            <a:pPr algn="ctr"/>
            <a:r>
              <a:rPr lang="uk-UA" sz="2800" b="1" dirty="0" smtClean="0">
                <a:solidFill>
                  <a:srgbClr val="0070C0"/>
                </a:solidFill>
              </a:rPr>
              <a:t>Спортивні гуртки та секції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6" name="Пятиугольник 8"/>
          <p:cNvSpPr/>
          <p:nvPr/>
        </p:nvSpPr>
        <p:spPr>
          <a:xfrm>
            <a:off x="160599" y="527076"/>
            <a:ext cx="3096344" cy="698527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07504" y="559133"/>
            <a:ext cx="3024336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#</a:t>
            </a:r>
            <a:r>
              <a:rPr lang="uk-UA" sz="2000" b="1" dirty="0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37" y="1916832"/>
            <a:ext cx="2624668" cy="194108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47522"/>
            <a:ext cx="2506276" cy="187970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571" y="4854126"/>
            <a:ext cx="2701017" cy="172542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72400" y="370084"/>
            <a:ext cx="901395" cy="9093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19872" y="1622976"/>
            <a:ext cx="2781547" cy="18556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9253" y="4045637"/>
            <a:ext cx="1925793" cy="18829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58" y="3948854"/>
            <a:ext cx="2010137" cy="141212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2856" y="4654915"/>
            <a:ext cx="1555616" cy="15265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478" y="5159938"/>
            <a:ext cx="1515522" cy="145624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31044" y="1462467"/>
            <a:ext cx="24432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+mj-lt"/>
              </a:rPr>
              <a:t>Карате «</a:t>
            </a:r>
            <a:r>
              <a:rPr lang="uk-UA" sz="2000" b="1" dirty="0" err="1" smtClean="0">
                <a:latin typeface="+mj-lt"/>
              </a:rPr>
              <a:t>Оддісей</a:t>
            </a:r>
            <a:r>
              <a:rPr lang="uk-UA" sz="2000" b="1" dirty="0" smtClean="0">
                <a:latin typeface="+mj-lt"/>
              </a:rPr>
              <a:t>»</a:t>
            </a:r>
            <a:endParaRPr lang="uk-UA" sz="2000" b="1" dirty="0">
              <a:latin typeface="+mj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26504" y="1188283"/>
            <a:ext cx="29756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>
                <a:latin typeface="+mj-lt"/>
              </a:rPr>
              <a:t>Черлідинг</a:t>
            </a:r>
            <a:r>
              <a:rPr lang="uk-UA" sz="2000" b="1" dirty="0" smtClean="0">
                <a:latin typeface="+mj-lt"/>
              </a:rPr>
              <a:t> </a:t>
            </a:r>
            <a:r>
              <a:rPr lang="en-US" sz="2000" b="1" dirty="0" err="1" smtClean="0">
                <a:latin typeface="+mj-lt"/>
              </a:rPr>
              <a:t>Lviv</a:t>
            </a:r>
            <a:r>
              <a:rPr lang="en-US" sz="2000" b="1" dirty="0" smtClean="0">
                <a:latin typeface="+mj-lt"/>
              </a:rPr>
              <a:t> Angels</a:t>
            </a:r>
            <a:endParaRPr lang="uk-UA" sz="2000" b="1" dirty="0"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7636" y="4112468"/>
            <a:ext cx="30008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 </a:t>
            </a:r>
            <a:r>
              <a:rPr lang="uk-UA" sz="2000" b="1" dirty="0" err="1" smtClean="0">
                <a:latin typeface="+mj-lt"/>
              </a:rPr>
              <a:t>Скелелазний</a:t>
            </a:r>
            <a:r>
              <a:rPr lang="uk-UA" sz="2000" b="1" dirty="0" smtClean="0">
                <a:latin typeface="+mj-lt"/>
              </a:rPr>
              <a:t> </a:t>
            </a:r>
            <a:r>
              <a:rPr lang="uk-UA" sz="2000" b="1" dirty="0" err="1" smtClean="0">
                <a:latin typeface="+mj-lt"/>
              </a:rPr>
              <a:t>центер</a:t>
            </a:r>
            <a:r>
              <a:rPr lang="uk-UA" sz="2000" b="1" dirty="0" smtClean="0">
                <a:latin typeface="+mj-lt"/>
              </a:rPr>
              <a:t> </a:t>
            </a:r>
          </a:p>
          <a:p>
            <a:r>
              <a:rPr lang="uk-UA" sz="2000" b="1" dirty="0" smtClean="0">
                <a:latin typeface="+mj-lt"/>
              </a:rPr>
              <a:t>         </a:t>
            </a:r>
            <a:r>
              <a:rPr lang="en-US" sz="2000" b="1" dirty="0" smtClean="0">
                <a:latin typeface="+mj-lt"/>
              </a:rPr>
              <a:t>Rock station</a:t>
            </a:r>
            <a:endParaRPr lang="uk-UA" sz="2000" b="1" dirty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874592" y="3878490"/>
            <a:ext cx="22295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b="1" dirty="0" smtClean="0">
                <a:latin typeface="+mj-lt"/>
              </a:rPr>
              <a:t>Школа сучасного </a:t>
            </a:r>
          </a:p>
          <a:p>
            <a:r>
              <a:rPr lang="uk-UA" b="1" dirty="0" smtClean="0">
                <a:latin typeface="+mj-lt"/>
              </a:rPr>
              <a:t>   танцю «</a:t>
            </a:r>
            <a:r>
              <a:rPr lang="en-US" b="1" dirty="0" smtClean="0">
                <a:latin typeface="+mj-lt"/>
              </a:rPr>
              <a:t>Dens</a:t>
            </a:r>
            <a:r>
              <a:rPr lang="uk-UA" b="1" dirty="0" smtClean="0">
                <a:latin typeface="+mj-lt"/>
              </a:rPr>
              <a:t>»</a:t>
            </a:r>
            <a:endParaRPr lang="uk-UA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0011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8344" y="476672"/>
            <a:ext cx="1390008" cy="140220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000" y="541556"/>
            <a:ext cx="3182388" cy="64013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467544" y="676957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#</a:t>
            </a:r>
            <a:r>
              <a:rPr lang="uk-UA" b="1" dirty="0" err="1"/>
              <a:t>світло_для_кожного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9827" y="1986875"/>
            <a:ext cx="2725148" cy="20484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967" y="1552716"/>
            <a:ext cx="3118463" cy="199255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4435805"/>
            <a:ext cx="2997340" cy="224867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58" y="3545273"/>
            <a:ext cx="2654253" cy="20148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00" y="5100737"/>
            <a:ext cx="2242216" cy="17183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88319" y="4758208"/>
            <a:ext cx="1546753" cy="206084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4138" y="1878874"/>
            <a:ext cx="1781175" cy="19621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150896" y="1491406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+mj-lt"/>
              </a:rPr>
              <a:t>Футбол ДЮСШ «Карпати»</a:t>
            </a:r>
            <a:endParaRPr lang="uk-UA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489692" y="6084949"/>
            <a:ext cx="172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err="1" smtClean="0">
                <a:latin typeface="+mj-lt"/>
              </a:rPr>
              <a:t>Роботехніка</a:t>
            </a:r>
            <a:endParaRPr lang="uk-UA" sz="2000" b="1" dirty="0"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068349" y="4085123"/>
            <a:ext cx="39900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>
                <a:latin typeface="+mj-lt"/>
              </a:rPr>
              <a:t>Вокальна студія «Бельканто»</a:t>
            </a:r>
            <a:endParaRPr lang="uk-UA" sz="2000" b="1" dirty="0"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33134" y="1210983"/>
            <a:ext cx="2007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LOGIC GAMES</a:t>
            </a:r>
            <a:endParaRPr lang="uk-UA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14113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07904" y="548680"/>
            <a:ext cx="37285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b="1" dirty="0" smtClean="0">
                <a:solidFill>
                  <a:srgbClr val="0070C0"/>
                </a:solidFill>
                <a:latin typeface="+mj-lt"/>
              </a:rPr>
              <a:t>МОЛОДІЖНА ЕРА</a:t>
            </a:r>
            <a:endParaRPr lang="uk-UA" sz="32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6336" y="432354"/>
            <a:ext cx="1390008" cy="1402202"/>
          </a:xfrm>
          <a:prstGeom prst="rect">
            <a:avLst/>
          </a:prstGeom>
        </p:spPr>
      </p:pic>
      <p:sp>
        <p:nvSpPr>
          <p:cNvPr id="4" name="Пятиугольник 8"/>
          <p:cNvSpPr/>
          <p:nvPr/>
        </p:nvSpPr>
        <p:spPr>
          <a:xfrm>
            <a:off x="107504" y="426217"/>
            <a:ext cx="3024336" cy="6265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b="1" dirty="0"/>
              <a:t>#</a:t>
            </a:r>
            <a:r>
              <a:rPr lang="uk-UA" b="1" dirty="0" err="1"/>
              <a:t>світло_для_кожного</a:t>
            </a:r>
            <a:endParaRPr lang="uk-UA" b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3341" y="1555645"/>
            <a:ext cx="3139712" cy="198746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676" y="3510163"/>
            <a:ext cx="2475191" cy="330431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728" y="1200883"/>
            <a:ext cx="1888084" cy="25209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21279" y="3653874"/>
            <a:ext cx="2291647" cy="3052967"/>
          </a:xfrm>
          <a:prstGeom prst="rect">
            <a:avLst/>
          </a:prstGeom>
        </p:spPr>
      </p:pic>
      <p:sp>
        <p:nvSpPr>
          <p:cNvPr id="9" name="Прямокутник 8"/>
          <p:cNvSpPr/>
          <p:nvPr/>
        </p:nvSpPr>
        <p:spPr>
          <a:xfrm>
            <a:off x="5233319" y="1905527"/>
            <a:ext cx="3943291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Учасники розробки </a:t>
            </a:r>
            <a:r>
              <a:rPr lang="uk-UA" b="1" dirty="0" err="1"/>
              <a:t>проєкту</a:t>
            </a:r>
            <a:r>
              <a:rPr lang="uk-UA" b="1" dirty="0"/>
              <a:t>  «Безпечна школа. </a:t>
            </a:r>
            <a:r>
              <a:rPr lang="en-US" b="1" dirty="0"/>
              <a:t>Urban – </a:t>
            </a:r>
            <a:r>
              <a:rPr lang="uk-UA" b="1" dirty="0"/>
              <a:t>укриття»;</a:t>
            </a:r>
          </a:p>
          <a:p>
            <a:r>
              <a:rPr lang="uk-UA" b="1" dirty="0"/>
              <a:t>Неформальні зустрічі. Гра у настільні ігри із спільнотою;</a:t>
            </a:r>
          </a:p>
          <a:p>
            <a:r>
              <a:rPr lang="uk-UA" b="1" dirty="0"/>
              <a:t>Розмови, ідеї –обмін досвідом із «</a:t>
            </a:r>
            <a:r>
              <a:rPr lang="uk-UA" b="1" dirty="0" err="1"/>
              <a:t>франиками</a:t>
            </a:r>
            <a:r>
              <a:rPr lang="uk-UA" b="1" dirty="0"/>
              <a:t>»;</a:t>
            </a:r>
          </a:p>
          <a:p>
            <a:r>
              <a:rPr lang="uk-UA" b="1" dirty="0"/>
              <a:t>Активні дії збоку «молодіжної ери» щодо розробки економії електроенергії у ліцеї та у побуті;</a:t>
            </a:r>
          </a:p>
          <a:p>
            <a:r>
              <a:rPr lang="uk-UA" b="1" dirty="0"/>
              <a:t>Підготовка до виборів президента парламенту. Розробка програми учасників.</a:t>
            </a:r>
          </a:p>
          <a:p>
            <a:r>
              <a:rPr lang="uk-UA" b="1" dirty="0"/>
              <a:t>Агітація нових учасників  до активної співпраці з «молодіжною ерою».</a:t>
            </a:r>
          </a:p>
        </p:txBody>
      </p:sp>
    </p:spTree>
    <p:extLst>
      <p:ext uri="{BB962C8B-B14F-4D97-AF65-F5344CB8AC3E}">
        <p14:creationId xmlns:p14="http://schemas.microsoft.com/office/powerpoint/2010/main" val="137914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531640"/>
            <a:ext cx="5410944" cy="990600"/>
          </a:xfrm>
        </p:spPr>
        <p:txBody>
          <a:bodyPr>
            <a:normAutofit/>
          </a:bodyPr>
          <a:lstStyle/>
          <a:p>
            <a:pPr algn="ctr"/>
            <a:r>
              <a:rPr lang="uk-UA" sz="3200" b="1" dirty="0" smtClean="0">
                <a:solidFill>
                  <a:srgbClr val="0070C0"/>
                </a:solidFill>
              </a:rPr>
              <a:t>Мої освітні мрії</a:t>
            </a:r>
            <a:endParaRPr lang="uk-UA" sz="3200" b="1" dirty="0">
              <a:solidFill>
                <a:srgbClr val="0070C0"/>
              </a:solidFill>
            </a:endParaRPr>
          </a:p>
        </p:txBody>
      </p:sp>
      <p:sp>
        <p:nvSpPr>
          <p:cNvPr id="7" name="Пятиугольник 8"/>
          <p:cNvSpPr/>
          <p:nvPr/>
        </p:nvSpPr>
        <p:spPr>
          <a:xfrm>
            <a:off x="107504" y="580882"/>
            <a:ext cx="3024336" cy="677225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107504" y="559133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#</a:t>
            </a:r>
            <a:r>
              <a:rPr lang="uk-UA" sz="2000" b="1" dirty="0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825956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#</a:t>
            </a:r>
            <a:r>
              <a:rPr lang="uk-UA" sz="2400" b="1" smtClean="0">
                <a:latin typeface="+mj-lt"/>
              </a:rPr>
              <a:t> </a:t>
            </a:r>
            <a:r>
              <a:rPr lang="uk-UA" sz="2400" b="1" smtClean="0"/>
              <a:t>Стипендія </a:t>
            </a:r>
            <a:r>
              <a:rPr lang="uk-UA" sz="2400" b="1" dirty="0"/>
              <a:t>імені Івана </a:t>
            </a:r>
            <a:r>
              <a:rPr lang="uk-UA" sz="2400" b="1" dirty="0" smtClean="0"/>
              <a:t>Пулюя</a:t>
            </a:r>
          </a:p>
          <a:p>
            <a:r>
              <a:rPr lang="en-US" sz="2400" b="1" dirty="0" smtClean="0"/>
              <a:t>#</a:t>
            </a:r>
            <a:r>
              <a:rPr lang="uk-UA" sz="2400" b="1" dirty="0" smtClean="0"/>
              <a:t> </a:t>
            </a:r>
            <a:r>
              <a:rPr lang="uk-UA" sz="2400" b="1" dirty="0" err="1" smtClean="0"/>
              <a:t>Квіз</a:t>
            </a:r>
            <a:r>
              <a:rPr lang="uk-UA" sz="2400" b="1" dirty="0" smtClean="0"/>
              <a:t> –інтелектуальна гра для великої аудиторії</a:t>
            </a:r>
            <a:endParaRPr lang="uk-UA" sz="2400" b="1" dirty="0" smtClean="0">
              <a:latin typeface="+mj-lt"/>
            </a:endParaRPr>
          </a:p>
          <a:p>
            <a:r>
              <a:rPr lang="en-US" sz="2400" b="1" dirty="0"/>
              <a:t># </a:t>
            </a:r>
            <a:r>
              <a:rPr lang="uk-UA" sz="2400" b="1" dirty="0" smtClean="0">
                <a:latin typeface="+mj-lt"/>
              </a:rPr>
              <a:t>Програма Відчуй себе дослідником, винахідником </a:t>
            </a:r>
          </a:p>
          <a:p>
            <a:r>
              <a:rPr lang="en-US" sz="2400" b="1" dirty="0" smtClean="0">
                <a:latin typeface="+mj-lt"/>
              </a:rPr>
              <a:t>#</a:t>
            </a:r>
            <a:r>
              <a:rPr lang="uk-UA" sz="2400" b="1" dirty="0" smtClean="0">
                <a:latin typeface="+mj-lt"/>
              </a:rPr>
              <a:t> </a:t>
            </a:r>
            <a:r>
              <a:rPr lang="uk-UA" sz="2400" b="1" dirty="0" err="1" smtClean="0">
                <a:latin typeface="+mj-lt"/>
              </a:rPr>
              <a:t>Челендж</a:t>
            </a:r>
            <a:r>
              <a:rPr lang="uk-UA" sz="2400" b="1" dirty="0" smtClean="0">
                <a:latin typeface="+mj-lt"/>
              </a:rPr>
              <a:t> Читаємо разом </a:t>
            </a:r>
          </a:p>
          <a:p>
            <a:r>
              <a:rPr lang="en-US" sz="2400" b="1" dirty="0" smtClean="0">
                <a:latin typeface="+mj-lt"/>
              </a:rPr>
              <a:t>#</a:t>
            </a:r>
            <a:r>
              <a:rPr lang="uk-UA" sz="2400" b="1" dirty="0" smtClean="0">
                <a:latin typeface="+mj-lt"/>
              </a:rPr>
              <a:t>  </a:t>
            </a:r>
            <a:r>
              <a:rPr lang="uk-UA" sz="2400" b="1" dirty="0" err="1" smtClean="0">
                <a:latin typeface="+mj-lt"/>
              </a:rPr>
              <a:t>Пулюївський</a:t>
            </a:r>
            <a:r>
              <a:rPr lang="uk-UA" sz="2400" b="1" dirty="0" smtClean="0">
                <a:latin typeface="+mj-lt"/>
              </a:rPr>
              <a:t> </a:t>
            </a:r>
            <a:r>
              <a:rPr lang="en-US" sz="2400" b="1" dirty="0" err="1" smtClean="0">
                <a:latin typeface="+mj-lt"/>
              </a:rPr>
              <a:t>EdCamp</a:t>
            </a:r>
            <a:r>
              <a:rPr lang="en-US" sz="2400" b="1" dirty="0" smtClean="0">
                <a:latin typeface="+mj-lt"/>
              </a:rPr>
              <a:t> </a:t>
            </a:r>
            <a:endParaRPr lang="uk-UA" sz="2400" b="1" dirty="0" smtClean="0">
              <a:latin typeface="+mj-lt"/>
            </a:endParaRPr>
          </a:p>
          <a:p>
            <a:r>
              <a:rPr lang="uk-UA" sz="2400" b="1" dirty="0" smtClean="0">
                <a:latin typeface="+mj-lt"/>
              </a:rPr>
              <a:t>#  Оживи бібліотеку</a:t>
            </a:r>
          </a:p>
          <a:p>
            <a:endParaRPr lang="uk-UA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9335" y="426217"/>
            <a:ext cx="1390008" cy="1402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47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круглений прямокутник 3"/>
          <p:cNvSpPr/>
          <p:nvPr/>
        </p:nvSpPr>
        <p:spPr>
          <a:xfrm>
            <a:off x="57507" y="5529830"/>
            <a:ext cx="3866421" cy="1088881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Виноска зі стрілкою вниз&#10; 2"/>
          <p:cNvSpPr/>
          <p:nvPr/>
        </p:nvSpPr>
        <p:spPr>
          <a:xfrm>
            <a:off x="182567" y="1102456"/>
            <a:ext cx="2570550" cy="914400"/>
          </a:xfrm>
          <a:prstGeom prst="down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noFill/>
            </a:endParaRPr>
          </a:p>
        </p:txBody>
      </p:sp>
      <p:pic>
        <p:nvPicPr>
          <p:cNvPr id="627" name="Google Shape;627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05008" y="1646367"/>
            <a:ext cx="2237575" cy="2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28" name="Google Shape;628;p30"/>
          <p:cNvSpPr txBox="1"/>
          <p:nvPr/>
        </p:nvSpPr>
        <p:spPr>
          <a:xfrm>
            <a:off x="6416261" y="1342753"/>
            <a:ext cx="1521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uk" sz="17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Facebook</a:t>
            </a:r>
            <a:endParaRPr sz="17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29" name="Google Shape;629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27393" y="2254409"/>
            <a:ext cx="2171218" cy="218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30" name="Google Shape;630;p30"/>
          <p:cNvSpPr txBox="1"/>
          <p:nvPr/>
        </p:nvSpPr>
        <p:spPr>
          <a:xfrm>
            <a:off x="6675202" y="4346600"/>
            <a:ext cx="15210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buClr>
                <a:srgbClr val="000000"/>
              </a:buClr>
              <a:buSzPts val="1700"/>
            </a:pPr>
            <a:r>
              <a:rPr lang="uk" sz="17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Instagram</a:t>
            </a:r>
            <a:endParaRPr sz="1700" b="1" dirty="0">
              <a:solidFill>
                <a:schemeClr val="accen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2" name="Google Shape;632;p30"/>
          <p:cNvSpPr txBox="1"/>
          <p:nvPr/>
        </p:nvSpPr>
        <p:spPr>
          <a:xfrm>
            <a:off x="729180" y="1179601"/>
            <a:ext cx="14637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>
              <a:buClr>
                <a:srgbClr val="000000"/>
              </a:buClr>
              <a:buSzPts val="1700"/>
            </a:pPr>
            <a:r>
              <a:rPr lang="uk" sz="1700" b="1" dirty="0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Сайт ліцею</a:t>
            </a:r>
            <a:endParaRPr sz="14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3" name="Google Shape;633;p30"/>
          <p:cNvSpPr txBox="1"/>
          <p:nvPr/>
        </p:nvSpPr>
        <p:spPr>
          <a:xfrm>
            <a:off x="179512" y="5592615"/>
            <a:ext cx="3682500" cy="9633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ctr">
              <a:lnSpc>
                <a:spcPct val="115000"/>
              </a:lnSpc>
              <a:buClr>
                <a:srgbClr val="000000"/>
              </a:buClr>
              <a:buSzPts val="2200"/>
            </a:pPr>
            <a:r>
              <a:rPr lang="uk" sz="2200" b="1" dirty="0">
                <a:latin typeface="Arial"/>
                <a:ea typeface="Arial"/>
                <a:cs typeface="Arial"/>
                <a:sym typeface="Arial"/>
              </a:rPr>
              <a:t>Електронна адреса:</a:t>
            </a:r>
            <a:endParaRPr sz="2200" b="1" dirty="0">
              <a:latin typeface="Arial"/>
              <a:ea typeface="Arial"/>
              <a:cs typeface="Arial"/>
              <a:sym typeface="Arial"/>
            </a:endParaRPr>
          </a:p>
          <a:p>
            <a:pPr algn="ctr">
              <a:lnSpc>
                <a:spcPct val="115000"/>
              </a:lnSpc>
              <a:buClr>
                <a:srgbClr val="000000"/>
              </a:buClr>
              <a:buSzPts val="2200"/>
            </a:pPr>
            <a:r>
              <a:rPr lang="uk" sz="2200" b="1" dirty="0">
                <a:latin typeface="Arial"/>
                <a:ea typeface="Arial"/>
                <a:cs typeface="Arial"/>
                <a:sym typeface="Arial"/>
              </a:rPr>
              <a:t>lyceumpuluja@gmail.com</a:t>
            </a:r>
            <a:endParaRPr sz="2200" b="1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35" name="Google Shape;635;p30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879453" y="796697"/>
            <a:ext cx="1044475" cy="1044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40112"/>
            <a:ext cx="3356227" cy="33562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099" y="4632942"/>
            <a:ext cx="1489327" cy="198576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930" y="263685"/>
            <a:ext cx="1463638" cy="1951517"/>
          </a:xfrm>
          <a:prstGeom prst="rect">
            <a:avLst/>
          </a:prstGeom>
        </p:spPr>
      </p:pic>
      <p:pic>
        <p:nvPicPr>
          <p:cNvPr id="2052" name="Picture 4" descr="Немає опису.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52" y="160866"/>
            <a:ext cx="1361200" cy="12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Немає опису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5202" y="4756357"/>
            <a:ext cx="2006777" cy="144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Вигнута вправо стрілка 8"/>
          <p:cNvSpPr/>
          <p:nvPr/>
        </p:nvSpPr>
        <p:spPr>
          <a:xfrm rot="7994206" flipH="1">
            <a:off x="6426406" y="3295698"/>
            <a:ext cx="444598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sp>
        <p:nvSpPr>
          <p:cNvPr id="25" name="Вигнута вправо стрілка 24"/>
          <p:cNvSpPr/>
          <p:nvPr/>
        </p:nvSpPr>
        <p:spPr>
          <a:xfrm rot="20041567" flipH="1">
            <a:off x="6214608" y="1585130"/>
            <a:ext cx="444598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709760" y="346160"/>
            <a:ext cx="1214770" cy="12254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362838"/>
            <a:ext cx="3036071" cy="64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7623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4045" y="425742"/>
            <a:ext cx="1051021" cy="1055712"/>
          </a:xfrm>
          <a:prstGeom prst="rect">
            <a:avLst/>
          </a:prstGeom>
        </p:spPr>
      </p:pic>
      <p:sp>
        <p:nvSpPr>
          <p:cNvPr id="4" name="Пятиугольник 8"/>
          <p:cNvSpPr/>
          <p:nvPr/>
        </p:nvSpPr>
        <p:spPr>
          <a:xfrm>
            <a:off x="179512" y="451121"/>
            <a:ext cx="3168352" cy="626519"/>
          </a:xfrm>
          <a:prstGeom prst="homePlat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uk-UA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404019"/>
            <a:ext cx="2952328" cy="720725"/>
          </a:xfrm>
          <a:prstGeom prst="rect">
            <a:avLst/>
          </a:prstGeom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000" b="1" dirty="0">
                <a:latin typeface="+mj-lt"/>
                <a:ea typeface="+mj-ea"/>
                <a:cs typeface="+mj-cs"/>
              </a:rPr>
              <a:t>#</a:t>
            </a:r>
            <a:r>
              <a:rPr lang="uk-UA" sz="2000" b="1" dirty="0">
                <a:latin typeface="+mj-lt"/>
                <a:ea typeface="+mj-ea"/>
                <a:cs typeface="+mj-cs"/>
              </a:rPr>
              <a:t>світло_для_кожного</a:t>
            </a:r>
          </a:p>
        </p:txBody>
      </p:sp>
      <p:sp>
        <p:nvSpPr>
          <p:cNvPr id="6" name="Прямокутник 5"/>
          <p:cNvSpPr/>
          <p:nvPr/>
        </p:nvSpPr>
        <p:spPr>
          <a:xfrm>
            <a:off x="3528139" y="325269"/>
            <a:ext cx="4170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800" b="1" spc="-100" dirty="0">
                <a:solidFill>
                  <a:srgbClr val="0070C0"/>
                </a:solidFill>
                <a:ea typeface="+mj-ea"/>
                <a:cs typeface="+mj-cs"/>
              </a:rPr>
              <a:t>Комунікація</a:t>
            </a:r>
            <a:r>
              <a:rPr lang="uk-UA" sz="4800" spc="-100" dirty="0">
                <a:solidFill>
                  <a:srgbClr val="0070C0"/>
                </a:solidFill>
                <a:ea typeface="+mj-ea"/>
                <a:cs typeface="+mj-cs"/>
              </a:rPr>
              <a:t> </a:t>
            </a:r>
            <a:br>
              <a:rPr lang="uk-UA" sz="4800" spc="-100" dirty="0">
                <a:solidFill>
                  <a:srgbClr val="0070C0"/>
                </a:solidFill>
                <a:ea typeface="+mj-ea"/>
                <a:cs typeface="+mj-cs"/>
              </a:rPr>
            </a:br>
            <a:endParaRPr lang="uk-UA" sz="4800" dirty="0"/>
          </a:p>
        </p:txBody>
      </p:sp>
      <p:sp>
        <p:nvSpPr>
          <p:cNvPr id="7" name="Прямокутник 6"/>
          <p:cNvSpPr/>
          <p:nvPr/>
        </p:nvSpPr>
        <p:spPr>
          <a:xfrm>
            <a:off x="2915816" y="1293908"/>
            <a:ext cx="623760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3200" b="1" dirty="0">
                <a:latin typeface="+mj-lt"/>
              </a:rPr>
              <a:t>2022-2023 </a:t>
            </a:r>
            <a:r>
              <a:rPr lang="uk-UA" sz="3200" b="1" dirty="0" err="1">
                <a:latin typeface="+mj-lt"/>
              </a:rPr>
              <a:t>н.р</a:t>
            </a:r>
            <a:r>
              <a:rPr lang="uk-UA" sz="3200" b="1" dirty="0">
                <a:latin typeface="+mj-lt"/>
              </a:rPr>
              <a:t>.                             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41" y="2087181"/>
            <a:ext cx="2822693" cy="4663844"/>
          </a:xfrm>
          <a:prstGeom prst="rect">
            <a:avLst/>
          </a:prstGeom>
        </p:spPr>
      </p:pic>
      <p:sp>
        <p:nvSpPr>
          <p:cNvPr id="16" name="Прямокутник 15"/>
          <p:cNvSpPr/>
          <p:nvPr/>
        </p:nvSpPr>
        <p:spPr>
          <a:xfrm>
            <a:off x="3528139" y="2252356"/>
            <a:ext cx="6174432" cy="4333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600" b="1" dirty="0">
                <a:solidFill>
                  <a:srgbClr val="292934"/>
                </a:solidFill>
              </a:rPr>
              <a:t> </a:t>
            </a:r>
            <a:r>
              <a:rPr lang="uk-UA" sz="2400" b="1" dirty="0">
                <a:solidFill>
                  <a:srgbClr val="292934"/>
                </a:solidFill>
              </a:rPr>
              <a:t>Учнів – 994</a:t>
            </a: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</a:rPr>
              <a:t> Учителів – 85</a:t>
            </a: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</a:rPr>
              <a:t> </a:t>
            </a:r>
            <a:r>
              <a:rPr lang="uk-UA" sz="2400" b="1" dirty="0" smtClean="0">
                <a:solidFill>
                  <a:srgbClr val="292934"/>
                </a:solidFill>
              </a:rPr>
              <a:t>Технічного персоналу – </a:t>
            </a:r>
            <a:r>
              <a:rPr lang="uk-UA" sz="2400" b="1" dirty="0">
                <a:solidFill>
                  <a:srgbClr val="292934"/>
                </a:solidFill>
              </a:rPr>
              <a:t>30</a:t>
            </a: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</a:rPr>
              <a:t> Батьків – 1998</a:t>
            </a: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</a:rPr>
              <a:t> ГО «Спільнота Поколінь Івана </a:t>
            </a:r>
            <a:r>
              <a:rPr lang="uk-UA" sz="2400" b="1" dirty="0" smtClean="0">
                <a:solidFill>
                  <a:srgbClr val="292934"/>
                </a:solidFill>
              </a:rPr>
              <a:t>             Пулюя</a:t>
            </a:r>
            <a:r>
              <a:rPr lang="uk-UA" sz="2400" b="1" dirty="0">
                <a:solidFill>
                  <a:srgbClr val="292934"/>
                </a:solidFill>
              </a:rPr>
              <a:t>» - 11</a:t>
            </a: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</a:rPr>
              <a:t> Навчальних днів </a:t>
            </a:r>
            <a:r>
              <a:rPr lang="uk-UA" sz="2400" b="1" dirty="0" smtClean="0">
                <a:solidFill>
                  <a:srgbClr val="292934"/>
                </a:solidFill>
              </a:rPr>
              <a:t>- 79</a:t>
            </a:r>
            <a:endParaRPr lang="uk-UA" sz="2400" b="1" dirty="0">
              <a:solidFill>
                <a:srgbClr val="292934"/>
              </a:solidFill>
            </a:endParaRP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</a:rPr>
              <a:t> Навчальних </a:t>
            </a:r>
            <a:r>
              <a:rPr lang="uk-UA" sz="2400" b="1" dirty="0" smtClean="0">
                <a:solidFill>
                  <a:srgbClr val="292934"/>
                </a:solidFill>
              </a:rPr>
              <a:t>уроків – 655 год</a:t>
            </a:r>
            <a:r>
              <a:rPr lang="uk-UA" sz="2400" b="1" dirty="0">
                <a:solidFill>
                  <a:srgbClr val="292934"/>
                </a:solidFill>
              </a:rPr>
              <a:t>. </a:t>
            </a:r>
          </a:p>
          <a:p>
            <a:pPr marL="182880" lvl="0" indent="-182880">
              <a:spcBef>
                <a:spcPct val="20000"/>
              </a:spcBef>
              <a:buClr>
                <a:srgbClr val="93A299"/>
              </a:buClr>
              <a:buSzPct val="85000"/>
              <a:buFont typeface="Wingdings" panose="05000000000000000000" pitchFamily="2" charset="2"/>
              <a:buChar char="ü"/>
            </a:pPr>
            <a:r>
              <a:rPr lang="uk-UA" sz="2400" b="1" dirty="0">
                <a:solidFill>
                  <a:srgbClr val="292934"/>
                </a:solidFill>
              </a:rPr>
              <a:t> Сигналів повітряної тривоги - </a:t>
            </a:r>
            <a:r>
              <a:rPr lang="uk-UA" sz="2400" b="1" dirty="0" smtClean="0">
                <a:solidFill>
                  <a:srgbClr val="292934"/>
                </a:solidFill>
              </a:rPr>
              <a:t>51 </a:t>
            </a:r>
            <a:r>
              <a:rPr lang="uk-UA" sz="2400" b="1" dirty="0">
                <a:solidFill>
                  <a:srgbClr val="292934"/>
                </a:solidFill>
              </a:rPr>
              <a:t>година</a:t>
            </a:r>
          </a:p>
        </p:txBody>
      </p:sp>
    </p:spTree>
    <p:extLst>
      <p:ext uri="{BB962C8B-B14F-4D97-AF65-F5344CB8AC3E}">
        <p14:creationId xmlns:p14="http://schemas.microsoft.com/office/powerpoint/2010/main" val="2902774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768752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uk-UA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                 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Структура </a:t>
            </a:r>
            <a:r>
              <a:rPr lang="uk-UA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2022/2023 </a:t>
            </a:r>
            <a:r>
              <a:rPr lang="uk-UA" sz="2800" b="1" dirty="0" err="1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н.р</a:t>
            </a:r>
            <a:r>
              <a:rPr lang="uk-UA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.</a:t>
            </a:r>
          </a:p>
          <a:p>
            <a:pPr marL="109728" indent="0" algn="ctr">
              <a:buNone/>
            </a:pPr>
            <a:r>
              <a:rPr lang="uk-UA" sz="2800" b="1" dirty="0" smtClean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                 Ліцею </a:t>
            </a:r>
            <a:r>
              <a:rPr lang="uk-UA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імені Івана Пулюя</a:t>
            </a:r>
          </a:p>
          <a:p>
            <a:pPr marL="109728" indent="0" algn="ctr">
              <a:buNone/>
            </a:pPr>
            <a:endParaRPr lang="uk-UA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I </a:t>
            </a:r>
            <a:r>
              <a:rPr lang="uk-UA" sz="3200" b="1" dirty="0" smtClean="0">
                <a:latin typeface="+mj-lt"/>
                <a:cs typeface="Times New Roman" panose="02020603050405020304" pitchFamily="18" charset="0"/>
              </a:rPr>
              <a:t>семестр</a:t>
            </a:r>
          </a:p>
          <a:p>
            <a:pPr marL="109728" indent="0" algn="ctr">
              <a:buNone/>
            </a:pPr>
            <a:r>
              <a:rPr lang="uk-UA" b="1" dirty="0" smtClean="0">
                <a:latin typeface="+mj-lt"/>
                <a:cs typeface="Times New Roman" panose="02020603050405020304" pitchFamily="18" charset="0"/>
              </a:rPr>
              <a:t>1 вересня – 23 грудня 2022 року – 79 навчальних днів</a:t>
            </a:r>
          </a:p>
          <a:p>
            <a:pPr marL="109728" indent="0" algn="ctr">
              <a:buNone/>
            </a:pPr>
            <a:r>
              <a:rPr lang="uk-UA" b="1" dirty="0">
                <a:latin typeface="+mj-lt"/>
                <a:cs typeface="Times New Roman" panose="02020603050405020304" pitchFamily="18" charset="0"/>
              </a:rPr>
              <a:t>О</a:t>
            </a:r>
            <a:r>
              <a:rPr lang="uk-UA" b="1" dirty="0" smtClean="0">
                <a:latin typeface="+mj-lt"/>
                <a:cs typeface="Times New Roman" panose="02020603050405020304" pitchFamily="18" charset="0"/>
              </a:rPr>
              <a:t>сінні канікули: 12-14 жовтня 2022 року – 3 дні</a:t>
            </a:r>
          </a:p>
          <a:p>
            <a:pPr marL="109728" indent="0" algn="ctr">
              <a:buNone/>
            </a:pPr>
            <a:endParaRPr lang="uk-UA" b="1" dirty="0" smtClean="0">
              <a:latin typeface="+mj-lt"/>
              <a:cs typeface="Times New Roman" panose="02020603050405020304" pitchFamily="18" charset="0"/>
            </a:endParaRPr>
          </a:p>
          <a:p>
            <a:pPr marL="109728" indent="0" algn="ctr">
              <a:buNone/>
            </a:pPr>
            <a:r>
              <a:rPr lang="en-US" sz="3200" b="1" dirty="0" smtClean="0">
                <a:latin typeface="+mj-lt"/>
                <a:cs typeface="Times New Roman" panose="02020603050405020304" pitchFamily="18" charset="0"/>
              </a:rPr>
              <a:t>II</a:t>
            </a:r>
            <a:r>
              <a:rPr lang="uk-UA" sz="3200" b="1" dirty="0" smtClean="0">
                <a:latin typeface="+mj-lt"/>
                <a:cs typeface="Times New Roman" panose="02020603050405020304" pitchFamily="18" charset="0"/>
              </a:rPr>
              <a:t> семестр</a:t>
            </a:r>
          </a:p>
          <a:p>
            <a:pPr marL="109728" indent="0" algn="ctr">
              <a:buNone/>
            </a:pPr>
            <a:r>
              <a:rPr lang="uk-UA" b="1" dirty="0" smtClean="0">
                <a:latin typeface="+mj-lt"/>
                <a:cs typeface="Times New Roman" panose="02020603050405020304" pitchFamily="18" charset="0"/>
              </a:rPr>
              <a:t>16 січня – 02 червня 2023 року – 93 навчальні дні </a:t>
            </a:r>
          </a:p>
          <a:p>
            <a:pPr marL="109728" indent="0" algn="ctr">
              <a:buNone/>
            </a:pPr>
            <a:r>
              <a:rPr lang="uk-UA" b="1" dirty="0" smtClean="0">
                <a:latin typeface="+mj-lt"/>
                <a:cs typeface="Times New Roman" panose="02020603050405020304" pitchFamily="18" charset="0"/>
              </a:rPr>
              <a:t>Весняні канікули: 27 березня – 02 квітня 2023 року – 7 днів</a:t>
            </a:r>
          </a:p>
          <a:p>
            <a:pPr marL="109728" indent="0" algn="ctr">
              <a:buNone/>
            </a:pPr>
            <a:r>
              <a:rPr lang="uk-UA" b="1" dirty="0" smtClean="0">
                <a:latin typeface="+mj-lt"/>
                <a:cs typeface="Times New Roman" panose="02020603050405020304" pitchFamily="18" charset="0"/>
              </a:rPr>
              <a:t>Вихідні: Великодні свята – 17,18 квітня 2023 року – 2 дні</a:t>
            </a:r>
          </a:p>
          <a:p>
            <a:pPr marL="109728" indent="0" algn="ctr">
              <a:buNone/>
            </a:pPr>
            <a:endParaRPr lang="uk-UA" b="1" dirty="0" smtClean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2360" y="400000"/>
            <a:ext cx="1240378" cy="125046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60" y="493894"/>
            <a:ext cx="3182388" cy="640135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323528" y="655899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#</a:t>
            </a:r>
            <a:r>
              <a:rPr lang="uk-UA" b="1" dirty="0" err="1"/>
              <a:t>світло_для_кожного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40187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3411" y="446006"/>
            <a:ext cx="1009805" cy="1018015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8494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                                      </a:t>
            </a:r>
            <a:r>
              <a:rPr lang="en-US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 </a:t>
            </a:r>
            <a:r>
              <a:rPr lang="uk-UA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семестр</a:t>
            </a:r>
            <a:br>
              <a:rPr lang="uk-UA" sz="44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uk-UA" sz="24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             </a:t>
            </a:r>
            <a:r>
              <a:rPr lang="uk-UA" sz="2400" b="1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Всього: 33 класи – 994 учнів, 85 вчителів </a:t>
            </a:r>
            <a:endParaRPr lang="uk-UA" sz="2400" b="1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245848"/>
              </p:ext>
            </p:extLst>
          </p:nvPr>
        </p:nvGraphicFramePr>
        <p:xfrm>
          <a:off x="128192" y="1484784"/>
          <a:ext cx="8908304" cy="20116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8846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26120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1153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89649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7506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818736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Класи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Інституційна 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форма навчання/учнів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Індивідуальна</a:t>
                      </a:r>
                      <a:r>
                        <a:rPr lang="uk-UA" baseline="0" dirty="0" smtClean="0">
                          <a:solidFill>
                            <a:schemeClr val="tx1"/>
                          </a:solidFill>
                        </a:rPr>
                        <a:t> форма/учнів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solidFill>
                            <a:schemeClr val="tx1"/>
                          </a:solidFill>
                        </a:rPr>
                        <a:t>Офлайн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/днів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err="1" smtClean="0">
                          <a:solidFill>
                            <a:schemeClr val="tx1"/>
                          </a:solidFill>
                        </a:rPr>
                        <a:t>Онлайн</a:t>
                      </a:r>
                      <a:r>
                        <a:rPr lang="uk-UA" dirty="0" smtClean="0">
                          <a:solidFill>
                            <a:schemeClr val="tx1"/>
                          </a:solidFill>
                        </a:rPr>
                        <a:t>/днів</a:t>
                      </a:r>
                      <a:endParaRPr lang="uk-UA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1-5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499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60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78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6-7,10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191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23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46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33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7494"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8-9,11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187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34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43</a:t>
                      </a:r>
                      <a:endParaRPr lang="uk-UA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dirty="0" smtClean="0"/>
                        <a:t>36</a:t>
                      </a:r>
                      <a:endParaRPr lang="uk-UA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4208939"/>
              </p:ext>
            </p:extLst>
          </p:nvPr>
        </p:nvGraphicFramePr>
        <p:xfrm>
          <a:off x="128190" y="3429001"/>
          <a:ext cx="8908305" cy="346419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3616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52121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2546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0172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По Львову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Ліцей</a:t>
                      </a:r>
                      <a:r>
                        <a:rPr lang="uk-UA" b="1" baseline="0" dirty="0" smtClean="0"/>
                        <a:t> ім. І. Пулюя</a:t>
                      </a:r>
                      <a:endParaRPr lang="uk-UA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530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Повітряні тривоги під час навчання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51 годин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51 годин</a:t>
                      </a:r>
                      <a:br>
                        <a:rPr lang="uk-UA" b="1" dirty="0" smtClean="0"/>
                      </a:br>
                      <a:r>
                        <a:rPr lang="uk-UA" b="1" dirty="0" smtClean="0"/>
                        <a:t>(35 год.</a:t>
                      </a:r>
                      <a:r>
                        <a:rPr lang="uk-UA" b="1" baseline="0" dirty="0" smtClean="0"/>
                        <a:t> 29 хв.)</a:t>
                      </a:r>
                      <a:endParaRPr lang="uk-UA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6530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Зареєстровані</a:t>
                      </a:r>
                      <a:r>
                        <a:rPr lang="uk-UA" b="1" baseline="0" dirty="0" smtClean="0"/>
                        <a:t> вчителі у НІТ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 тис.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70</a:t>
                      </a:r>
                      <a:endParaRPr lang="uk-UA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0159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Зареєстровано учнів у НІТ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86 тис.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994</a:t>
                      </a:r>
                      <a:endParaRPr lang="uk-UA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665300">
                <a:tc>
                  <a:txBody>
                    <a:bodyPr/>
                    <a:lstStyle/>
                    <a:p>
                      <a:r>
                        <a:rPr lang="uk-UA" b="1" dirty="0" smtClean="0"/>
                        <a:t>Зареєстровано батьків у НІТ</a:t>
                      </a:r>
                      <a:endParaRPr lang="uk-UA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109 тис.</a:t>
                      </a:r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1998</a:t>
                      </a:r>
                      <a:endParaRPr lang="uk-UA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87959">
                <a:tc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uk-UA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b="1" dirty="0" smtClean="0"/>
                        <a:t>546 уроків на 1 дитину</a:t>
                      </a:r>
                      <a:endParaRPr lang="uk-UA" b="1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192" y="398880"/>
            <a:ext cx="3182388" cy="457568"/>
          </a:xfrm>
          <a:prstGeom prst="rect">
            <a:avLst/>
          </a:prstGeom>
        </p:spPr>
      </p:pic>
      <p:sp>
        <p:nvSpPr>
          <p:cNvPr id="6" name="Прямокутник 5"/>
          <p:cNvSpPr/>
          <p:nvPr/>
        </p:nvSpPr>
        <p:spPr>
          <a:xfrm>
            <a:off x="242264" y="442998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#</a:t>
            </a:r>
            <a:r>
              <a:rPr lang="uk-UA" b="1" dirty="0" err="1"/>
              <a:t>світло_для_кожного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8347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712" y="13038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Рівень навчальних досягнень учнів 3-11 класів </a:t>
            </a:r>
            <a:br>
              <a:rPr lang="uk-UA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</a:br>
            <a:r>
              <a:rPr lang="uk-UA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ліцею ім. І. Пулюя за </a:t>
            </a:r>
            <a:r>
              <a:rPr lang="en-US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uk-UA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 семестр 2022/2023 </a:t>
            </a:r>
            <a:r>
              <a:rPr lang="uk-UA" sz="2000" b="1" dirty="0" err="1" smtClean="0">
                <a:solidFill>
                  <a:srgbClr val="0070C0"/>
                </a:solidFill>
                <a:cs typeface="Times New Roman" panose="02020603050405020304" pitchFamily="18" charset="0"/>
              </a:rPr>
              <a:t>н.р</a:t>
            </a:r>
            <a:r>
              <a:rPr lang="uk-UA" sz="2000" b="1" dirty="0" smtClean="0">
                <a:solidFill>
                  <a:srgbClr val="0070C0"/>
                </a:solidFill>
                <a:cs typeface="Times New Roman" panose="02020603050405020304" pitchFamily="18" charset="0"/>
              </a:rPr>
              <a:t>.</a:t>
            </a:r>
            <a:endParaRPr lang="uk-UA" sz="2000" b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1136197"/>
              </p:ext>
            </p:extLst>
          </p:nvPr>
        </p:nvGraphicFramePr>
        <p:xfrm>
          <a:off x="323528" y="1155708"/>
          <a:ext cx="8568953" cy="4014132"/>
        </p:xfrm>
        <a:graphic>
          <a:graphicData uri="http://schemas.openxmlformats.org/drawingml/2006/table">
            <a:tbl>
              <a:tblPr firstRow="1" firstCol="1" bandRow="1">
                <a:tableStyleId>{74C1A8A3-306A-4EB7-A6B1-4F7E0EB9C5D6}</a:tableStyleId>
              </a:tblPr>
              <a:tblGrid>
                <a:gridCol w="124790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6387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1429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387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43782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629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Паралель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Кількість учнів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Початковий рівень, 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Середній рівень, 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Достатній рівень, 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chemeClr val="tx1"/>
                          </a:solidFill>
                          <a:effectLst/>
                        </a:rPr>
                        <a:t>Високий рівень, %</a:t>
                      </a:r>
                      <a:endParaRPr lang="uk-UA" sz="11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3 класи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51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4 класи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58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5 класи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6 класи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110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48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7 класи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78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68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8 класи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93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80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9 класи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97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10 клас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553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11 клас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32171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Всього 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752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uk-UA" sz="2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49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2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2000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2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5027816"/>
            <a:ext cx="914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uk-UA" sz="1400" b="1" dirty="0" smtClean="0">
                <a:latin typeface="+mj-lt"/>
                <a:cs typeface="Times New Roman" panose="02020603050405020304" pitchFamily="18" charset="0"/>
              </a:rPr>
              <a:t>Претенденти: 	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dirty="0" err="1" smtClean="0">
                <a:latin typeface="+mj-lt"/>
                <a:cs typeface="Times New Roman" panose="02020603050405020304" pitchFamily="18" charset="0"/>
              </a:rPr>
              <a:t>свідотство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з відзнакою 9 А клас – </a:t>
            </a:r>
            <a:r>
              <a:rPr lang="uk-UA" sz="1400" dirty="0" err="1" smtClean="0">
                <a:latin typeface="+mj-lt"/>
                <a:cs typeface="Times New Roman" panose="02020603050405020304" pitchFamily="18" charset="0"/>
              </a:rPr>
              <a:t>Гаврищук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Юлія, </a:t>
            </a:r>
            <a:r>
              <a:rPr lang="uk-UA" sz="1400" dirty="0" err="1" smtClean="0">
                <a:latin typeface="+mj-lt"/>
                <a:cs typeface="Times New Roman" panose="02020603050405020304" pitchFamily="18" charset="0"/>
              </a:rPr>
              <a:t>Війтович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Софія, </a:t>
            </a:r>
            <a:r>
              <a:rPr lang="uk-UA" sz="1400" dirty="0" err="1" smtClean="0">
                <a:latin typeface="+mj-lt"/>
                <a:cs typeface="Times New Roman" panose="02020603050405020304" pitchFamily="18" charset="0"/>
              </a:rPr>
              <a:t>Загакайло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Юлія, Захарко  Анастасія, Лисак Софія, Притула Віктор. 9 Б клас – </a:t>
            </a:r>
            <a:r>
              <a:rPr lang="uk-UA" sz="1400" dirty="0" err="1" smtClean="0">
                <a:latin typeface="+mj-lt"/>
                <a:cs typeface="Times New Roman" panose="02020603050405020304" pitchFamily="18" charset="0"/>
              </a:rPr>
              <a:t>Кшановська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Мар’яна, </a:t>
            </a:r>
          </a:p>
          <a:p>
            <a:r>
              <a:rPr lang="uk-UA" sz="1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   Звір Анастасія.</a:t>
            </a:r>
            <a:endParaRPr lang="uk-UA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«золота медаль» 11  А – </a:t>
            </a:r>
            <a:r>
              <a:rPr lang="uk-UA" sz="1400" dirty="0" err="1" smtClean="0">
                <a:latin typeface="+mj-lt"/>
                <a:cs typeface="Times New Roman" panose="02020603050405020304" pitchFamily="18" charset="0"/>
              </a:rPr>
              <a:t>Бариляк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Ілона, Коваль Анна, Назар Андрій, </a:t>
            </a:r>
          </a:p>
          <a:p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     </a:t>
            </a:r>
            <a:r>
              <a:rPr lang="uk-UA" sz="1400" dirty="0" err="1" smtClean="0">
                <a:latin typeface="+mj-lt"/>
                <a:cs typeface="Times New Roman" panose="02020603050405020304" pitchFamily="18" charset="0"/>
              </a:rPr>
              <a:t>Поборинна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Марта.	  </a:t>
            </a:r>
            <a:endParaRPr lang="uk-UA" sz="1400" dirty="0">
              <a:latin typeface="+mj-lt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«срібна медаль» 11 А – </a:t>
            </a:r>
            <a:r>
              <a:rPr lang="uk-UA" sz="1400" dirty="0" err="1" smtClean="0">
                <a:latin typeface="+mj-lt"/>
                <a:cs typeface="Times New Roman" panose="02020603050405020304" pitchFamily="18" charset="0"/>
              </a:rPr>
              <a:t>Юрчишин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Ірина.</a:t>
            </a:r>
          </a:p>
          <a:p>
            <a:r>
              <a:rPr lang="uk-UA" sz="1400" dirty="0">
                <a:latin typeface="+mj-lt"/>
                <a:cs typeface="Times New Roman" panose="02020603050405020304" pitchFamily="18" charset="0"/>
              </a:rPr>
              <a:t>	 </a:t>
            </a:r>
            <a:r>
              <a:rPr lang="uk-UA" sz="1400" dirty="0" smtClean="0">
                <a:latin typeface="+mj-lt"/>
                <a:cs typeface="Times New Roman" panose="02020603050405020304" pitchFamily="18" charset="0"/>
              </a:rPr>
              <a:t>  </a:t>
            </a:r>
            <a:endParaRPr lang="uk-UA" sz="1400" dirty="0">
              <a:latin typeface="+mj-lt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4368" y="5661248"/>
            <a:ext cx="1008112" cy="101317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04" y="381819"/>
            <a:ext cx="3182388" cy="640135"/>
          </a:xfrm>
          <a:prstGeom prst="rect">
            <a:avLst/>
          </a:prstGeom>
        </p:spPr>
      </p:pic>
      <p:sp>
        <p:nvSpPr>
          <p:cNvPr id="7" name="Прямокутник 6"/>
          <p:cNvSpPr/>
          <p:nvPr/>
        </p:nvSpPr>
        <p:spPr>
          <a:xfrm>
            <a:off x="262186" y="483347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#</a:t>
            </a:r>
            <a:r>
              <a:rPr lang="uk-UA" b="1" dirty="0" err="1"/>
              <a:t>світло_для_кожного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039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548680"/>
            <a:ext cx="3036071" cy="64013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6585" y="282178"/>
            <a:ext cx="817903" cy="824553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511452" y="548680"/>
            <a:ext cx="421049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dirty="0">
                <a:solidFill>
                  <a:srgbClr val="0070C0"/>
                </a:solidFill>
                <a:latin typeface="+mj-lt"/>
              </a:rPr>
              <a:t>Атестація 2022-2023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5990794"/>
              </p:ext>
            </p:extLst>
          </p:nvPr>
        </p:nvGraphicFramePr>
        <p:xfrm>
          <a:off x="107504" y="1188814"/>
          <a:ext cx="8856984" cy="561471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30956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685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0623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327075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1265748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52930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ПІП вчителя </a:t>
                      </a:r>
                      <a:endParaRPr lang="uk-U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Категорія </a:t>
                      </a:r>
                      <a:endParaRPr lang="uk-U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Педагогічний стаж </a:t>
                      </a:r>
                      <a:endParaRPr lang="uk-UA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Скільки часу працює в ліцеї імені Пулюя </a:t>
                      </a:r>
                      <a:endParaRPr lang="uk-U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>
                          <a:solidFill>
                            <a:schemeClr val="tx1"/>
                          </a:solidFill>
                          <a:effectLst/>
                        </a:rPr>
                        <a:t>На що претендує</a:t>
                      </a:r>
                      <a:endParaRPr lang="uk-UA" sz="9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Рік попередньої атестації </a:t>
                      </a:r>
                      <a:endParaRPr lang="uk-U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11091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Петрушко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А.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Спеціаліст вищої категорії та педагогічне звання «старший вчитель»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37 років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З 1987 року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tx1"/>
                          </a:solidFill>
                          <a:effectLst/>
                        </a:rPr>
                        <a:t>На підтвердження кваліфікаційної категорії «спеціаліст вищої категорії» та педагогічного звання «старший вчитель»</a:t>
                      </a:r>
                      <a:endParaRPr lang="uk-UA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uk-UA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84721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Кузик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О.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Спеціаліст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першої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категорії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7 років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З 2015 року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На присвоєння кваліфікаційної категорії «спеціаліст вищої категорії»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uk-UA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367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Процик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Р.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Спеціаліст другої категорії 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tx1"/>
                          </a:solidFill>
                          <a:effectLst/>
                        </a:rPr>
                        <a:t>10 років</a:t>
                      </a:r>
                      <a:endParaRPr lang="uk-UA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З 2021 року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На присвоєння кваліфікаційної категорії «спеціаліст I категорії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» та </a:t>
                      </a: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присвоєння педагогічного звання «старший вчитель»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Ковалишин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Р.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Спеціаліст вищої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категорії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38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років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>
                          <a:solidFill>
                            <a:schemeClr val="tx1"/>
                          </a:solidFill>
                          <a:effectLst/>
                        </a:rPr>
                        <a:t>З 1985 року </a:t>
                      </a:r>
                      <a:endParaRPr lang="uk-UA" sz="10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На підтвердження кваліфікаційної категорії «спеціаліст вищої категорії» та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 присвоєння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педагогічного </a:t>
                      </a: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звання «старший вчитель»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Дем’яненко Л.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Спеціаліст</a:t>
                      </a:r>
                      <a:r>
                        <a:rPr lang="uk-UA" sz="10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першої категорії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39 років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з 1982 року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На встановлення 12 тарифного розряду як 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асистент вчителя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000" dirty="0" smtClean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uk-UA" sz="10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err="1">
                          <a:solidFill>
                            <a:schemeClr val="tx1"/>
                          </a:solidFill>
                          <a:effectLst/>
                        </a:rPr>
                        <a:t>Саранчин</a:t>
                      </a:r>
                      <a:r>
                        <a:rPr lang="uk-UA" sz="1200" dirty="0">
                          <a:solidFill>
                            <a:schemeClr val="tx1"/>
                          </a:solidFill>
                          <a:effectLst/>
                        </a:rPr>
                        <a:t> Н.</a:t>
                      </a:r>
                      <a:endParaRPr lang="uk-UA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</a:rPr>
                        <a:t>Спеціаліст</a:t>
                      </a:r>
                      <a:r>
                        <a:rPr lang="uk-UA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першої категорії </a:t>
                      </a:r>
                      <a:endParaRPr lang="uk-U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</a:rPr>
                        <a:t>12 років</a:t>
                      </a:r>
                      <a:endParaRPr lang="uk-U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</a:rPr>
                        <a:t>з 2015</a:t>
                      </a:r>
                      <a:r>
                        <a:rPr lang="uk-UA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року</a:t>
                      </a:r>
                      <a:endParaRPr lang="uk-U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</a:rPr>
                        <a:t>На присвоєння</a:t>
                      </a:r>
                      <a:r>
                        <a:rPr lang="uk-UA" sz="900" baseline="0" dirty="0" smtClean="0">
                          <a:solidFill>
                            <a:schemeClr val="tx1"/>
                          </a:solidFill>
                          <a:effectLst/>
                        </a:rPr>
                        <a:t> кваліфікаційної категорії </a:t>
                      </a:r>
                      <a:endParaRPr lang="uk-U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900" dirty="0" smtClean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uk-UA" sz="9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5518" marR="55518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107504" y="684081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#</a:t>
            </a:r>
            <a:r>
              <a:rPr lang="uk-UA" b="1" dirty="0" err="1"/>
              <a:t>світло_для_кожного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3337009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7127" y="149977"/>
            <a:ext cx="864096" cy="87167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465630"/>
            <a:ext cx="3036071" cy="640135"/>
          </a:xfrm>
          <a:prstGeom prst="rect">
            <a:avLst/>
          </a:prstGeom>
        </p:spPr>
      </p:pic>
      <p:sp>
        <p:nvSpPr>
          <p:cNvPr id="4" name="Прямокутник 3"/>
          <p:cNvSpPr/>
          <p:nvPr/>
        </p:nvSpPr>
        <p:spPr>
          <a:xfrm>
            <a:off x="3136336" y="490751"/>
            <a:ext cx="49498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70C0"/>
                </a:solidFill>
                <a:latin typeface="+mj-lt"/>
              </a:rPr>
              <a:t>Склад педагогічного колективу</a:t>
            </a:r>
          </a:p>
        </p:txBody>
      </p:sp>
      <p:graphicFrame>
        <p:nvGraphicFramePr>
          <p:cNvPr id="5" name="Таблиця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7652347"/>
              </p:ext>
            </p:extLst>
          </p:nvPr>
        </p:nvGraphicFramePr>
        <p:xfrm>
          <a:off x="107504" y="1157054"/>
          <a:ext cx="9036495" cy="5656323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7920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76064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88412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692424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714899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</a:tblGrid>
              <a:tr h="58682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Категорія працівників 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Кількість педагогічних працівників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Спеціаліст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вищої категорії 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Спеціаліст I категорії 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Спеціаліст   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  II категорії 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Спеціаліст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Бакалаври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Молодші спеціалісти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Стаж роботи до 3 років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Стаж роботи від 3 до 10 років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Стаж </a:t>
                      </a:r>
                      <a:r>
                        <a:rPr lang="uk-UA" sz="800" b="1" dirty="0" smtClean="0">
                          <a:solidFill>
                            <a:schemeClr val="tx1"/>
                          </a:solidFill>
                          <a:effectLst/>
                        </a:rPr>
                        <a:t>роботи</a:t>
                      </a:r>
                    </a:p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effectLst/>
                        </a:rPr>
                        <a:t>від </a:t>
                      </a: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10 до 20 років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Стаж роботи від 20 років і більше 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77965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Учителі 1- 4 класів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1980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Учителі 5 -11 класів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41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26442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 smtClean="0">
                          <a:solidFill>
                            <a:schemeClr val="tx1"/>
                          </a:solidFill>
                          <a:effectLst/>
                        </a:rPr>
                        <a:t>Вчителі музики, мистецтва, фізкультури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523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Практичних психологів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20989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Асистентів в інклюзивних класах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748320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Вихователів , які не викладають предметів в </a:t>
                      </a:r>
                      <a:r>
                        <a:rPr lang="uk-UA" sz="800" b="1" dirty="0" smtClean="0">
                          <a:solidFill>
                            <a:schemeClr val="tx1"/>
                          </a:solidFill>
                          <a:effectLst/>
                        </a:rPr>
                        <a:t>закладах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587278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Педагогів – організаторів 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903471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800" b="1" dirty="0">
                          <a:solidFill>
                            <a:schemeClr val="tx1"/>
                          </a:solidFill>
                          <a:effectLst/>
                        </a:rPr>
                        <a:t>Кількість сумісників , прийнятих з інших організацій та установ</a:t>
                      </a:r>
                      <a:endParaRPr lang="uk-UA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uk-UA" sz="14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6" name="Прямокутник 5"/>
          <p:cNvSpPr/>
          <p:nvPr/>
        </p:nvSpPr>
        <p:spPr>
          <a:xfrm>
            <a:off x="370420" y="601031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#</a:t>
            </a:r>
            <a:r>
              <a:rPr lang="uk-UA" b="1" dirty="0" err="1"/>
              <a:t>світло_для_кожного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529823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84653" y="-1190442"/>
            <a:ext cx="6768905" cy="914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" y="188640"/>
            <a:ext cx="3779910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8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 в стилі ЕКО</a:t>
            </a:r>
            <a:endParaRPr lang="uk-UA" sz="2800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1860"/>
            <a:ext cx="1234710" cy="1746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кутник 5"/>
          <p:cNvSpPr/>
          <p:nvPr/>
        </p:nvSpPr>
        <p:spPr>
          <a:xfrm rot="10800000" flipV="1">
            <a:off x="1691678" y="711860"/>
            <a:ext cx="259228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Щоденник здорового </a:t>
            </a:r>
          </a:p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способу життя</a:t>
            </a:r>
            <a:endParaRPr 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180" y="734116"/>
            <a:ext cx="345777" cy="345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кутник 6"/>
          <p:cNvSpPr/>
          <p:nvPr/>
        </p:nvSpPr>
        <p:spPr>
          <a:xfrm>
            <a:off x="2843808" y="1454022"/>
            <a:ext cx="1944216" cy="36933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    </a:t>
            </a:r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Питний режим</a:t>
            </a:r>
            <a:endParaRPr 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10" y="1482041"/>
            <a:ext cx="347663" cy="341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846" y="484903"/>
            <a:ext cx="2009253" cy="150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Сполучна лінія уступом 8"/>
          <p:cNvCxnSpPr/>
          <p:nvPr/>
        </p:nvCxnSpPr>
        <p:spPr>
          <a:xfrm rot="10800000" flipV="1">
            <a:off x="5508104" y="711859"/>
            <a:ext cx="611742" cy="323166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Сполучна лінія уступом 16"/>
          <p:cNvCxnSpPr/>
          <p:nvPr/>
        </p:nvCxnSpPr>
        <p:spPr>
          <a:xfrm rot="10800000" flipV="1">
            <a:off x="6512730" y="1991790"/>
            <a:ext cx="611742" cy="323166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Сполучна лінія уступом 10"/>
          <p:cNvCxnSpPr/>
          <p:nvPr/>
        </p:nvCxnSpPr>
        <p:spPr>
          <a:xfrm rot="16200000" flipH="1">
            <a:off x="8048964" y="1903488"/>
            <a:ext cx="491602" cy="331333"/>
          </a:xfrm>
          <a:prstGeom prst="bentConnector3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Сполучна лінія уступом 12"/>
          <p:cNvCxnSpPr/>
          <p:nvPr/>
        </p:nvCxnSpPr>
        <p:spPr>
          <a:xfrm flipV="1">
            <a:off x="6818601" y="314725"/>
            <a:ext cx="417695" cy="152247"/>
          </a:xfrm>
          <a:prstGeom prst="bentConnector3">
            <a:avLst/>
          </a:prstGeom>
          <a:ln>
            <a:solidFill>
              <a:schemeClr val="bg1"/>
            </a:solidFill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4" name="Прямокутник 13"/>
          <p:cNvSpPr/>
          <p:nvPr/>
        </p:nvSpPr>
        <p:spPr>
          <a:xfrm>
            <a:off x="6794685" y="188639"/>
            <a:ext cx="2097795" cy="296263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витривалість</a:t>
            </a:r>
            <a:endParaRPr lang="uk-UA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6978748" y="2197041"/>
            <a:ext cx="2057748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відповідальність</a:t>
            </a:r>
            <a:endParaRPr lang="uk-UA" sz="1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4" name="Прямокутник 23"/>
          <p:cNvSpPr/>
          <p:nvPr/>
        </p:nvSpPr>
        <p:spPr>
          <a:xfrm>
            <a:off x="4572182" y="2197041"/>
            <a:ext cx="201604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600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організованість</a:t>
            </a:r>
            <a:endParaRPr lang="uk-UA" sz="1600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5" name="Прямокутник 24"/>
          <p:cNvSpPr/>
          <p:nvPr/>
        </p:nvSpPr>
        <p:spPr>
          <a:xfrm>
            <a:off x="4283968" y="1035025"/>
            <a:ext cx="2088232" cy="261610"/>
          </a:xfrm>
          <a:prstGeom prst="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самостійність</a:t>
            </a:r>
            <a:endParaRPr lang="uk-UA" b="1" i="1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62"/>
          <a:stretch/>
        </p:blipFill>
        <p:spPr bwMode="auto">
          <a:xfrm>
            <a:off x="1518790" y="1454022"/>
            <a:ext cx="1063361" cy="96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01" t="25229" r="31196" b="24473"/>
          <a:stretch/>
        </p:blipFill>
        <p:spPr bwMode="auto">
          <a:xfrm>
            <a:off x="6119846" y="2458651"/>
            <a:ext cx="1476490" cy="1114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Овал 19"/>
          <p:cNvSpPr/>
          <p:nvPr/>
        </p:nvSpPr>
        <p:spPr>
          <a:xfrm>
            <a:off x="7621161" y="2691884"/>
            <a:ext cx="1440160" cy="648073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35 </a:t>
            </a:r>
            <a:r>
              <a:rPr lang="uk-UA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год</a:t>
            </a:r>
            <a:endParaRPr lang="uk-UA" b="1" i="1" dirty="0" smtClean="0">
              <a:solidFill>
                <a:schemeClr val="accent6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uk-UA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29 </a:t>
            </a:r>
            <a:r>
              <a:rPr lang="uk-UA" b="1" i="1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хв</a:t>
            </a:r>
            <a:endParaRPr lang="uk-UA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" y="6237312"/>
            <a:ext cx="8008474" cy="62069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Наш девіз:</a:t>
            </a:r>
            <a:r>
              <a:rPr lang="uk-UA" sz="2000" b="1" i="1" u="sng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</a:t>
            </a:r>
            <a:r>
              <a:rPr lang="uk-UA" sz="2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reflection blurRad="6350" stA="50000" endA="300" endPos="50000" dist="29997" dir="5400000" sy="-100000" algn="bl" rotWithShape="0"/>
                </a:effectLst>
              </a:rPr>
              <a:t>В кожній дитині світло , тільки дайте йому світити.</a:t>
            </a:r>
            <a:endParaRPr lang="uk-UA" sz="2000" b="1" i="1" dirty="0">
              <a:solidFill>
                <a:schemeClr val="accent2">
                  <a:lumMod val="60000"/>
                  <a:lumOff val="40000"/>
                </a:schemeClr>
              </a:solidFill>
              <a:effectLst>
                <a:reflection blurRad="6350" stA="50000" endA="300" endPos="50000" dist="29997" dir="5400000" sy="-100000" algn="bl" rotWithShape="0"/>
              </a:effectLst>
            </a:endParaRPr>
          </a:p>
        </p:txBody>
      </p:sp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45" b="14600"/>
          <a:stretch/>
        </p:blipFill>
        <p:spPr bwMode="auto">
          <a:xfrm>
            <a:off x="7452320" y="3616246"/>
            <a:ext cx="1509539" cy="2064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Прямокутник 28"/>
          <p:cNvSpPr/>
          <p:nvPr/>
        </p:nvSpPr>
        <p:spPr>
          <a:xfrm>
            <a:off x="666458" y="2512521"/>
            <a:ext cx="437701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2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Акторська майстерність</a:t>
            </a:r>
            <a:endParaRPr lang="uk-UA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44" b="9070"/>
          <a:stretch/>
        </p:blipFill>
        <p:spPr bwMode="auto">
          <a:xfrm>
            <a:off x="1672764" y="4076808"/>
            <a:ext cx="1056272" cy="17766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Полілінія 32"/>
          <p:cNvSpPr/>
          <p:nvPr/>
        </p:nvSpPr>
        <p:spPr>
          <a:xfrm>
            <a:off x="491597" y="3013644"/>
            <a:ext cx="848174" cy="827717"/>
          </a:xfrm>
          <a:custGeom>
            <a:avLst/>
            <a:gdLst>
              <a:gd name="connsiteX0" fmla="*/ 74451 w 848174"/>
              <a:gd name="connsiteY0" fmla="*/ 0 h 827717"/>
              <a:gd name="connsiteX1" fmla="*/ 74451 w 848174"/>
              <a:gd name="connsiteY1" fmla="*/ 815926 h 827717"/>
              <a:gd name="connsiteX2" fmla="*/ 848174 w 848174"/>
              <a:gd name="connsiteY2" fmla="*/ 407963 h 827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48174" h="827717">
                <a:moveTo>
                  <a:pt x="74451" y="0"/>
                </a:moveTo>
                <a:cubicBezTo>
                  <a:pt x="9974" y="373966"/>
                  <a:pt x="-54503" y="747932"/>
                  <a:pt x="74451" y="815926"/>
                </a:cubicBezTo>
                <a:cubicBezTo>
                  <a:pt x="203405" y="883920"/>
                  <a:pt x="525789" y="645941"/>
                  <a:pt x="848174" y="407963"/>
                </a:cubicBezTo>
              </a:path>
            </a:pathLst>
          </a:cu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 33"/>
          <p:cNvSpPr/>
          <p:nvPr/>
        </p:nvSpPr>
        <p:spPr>
          <a:xfrm>
            <a:off x="75408" y="3532968"/>
            <a:ext cx="2304256" cy="53046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Тренування дихання</a:t>
            </a:r>
            <a:endParaRPr 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7" name="Полілінія 36"/>
          <p:cNvSpPr/>
          <p:nvPr/>
        </p:nvSpPr>
        <p:spPr>
          <a:xfrm>
            <a:off x="3409393" y="3074639"/>
            <a:ext cx="975540" cy="1083213"/>
          </a:xfrm>
          <a:custGeom>
            <a:avLst/>
            <a:gdLst>
              <a:gd name="connsiteX0" fmla="*/ 0 w 975540"/>
              <a:gd name="connsiteY0" fmla="*/ 0 h 1083213"/>
              <a:gd name="connsiteX1" fmla="*/ 337624 w 975540"/>
              <a:gd name="connsiteY1" fmla="*/ 492370 h 1083213"/>
              <a:gd name="connsiteX2" fmla="*/ 970670 w 975540"/>
              <a:gd name="connsiteY2" fmla="*/ 393896 h 1083213"/>
              <a:gd name="connsiteX3" fmla="*/ 647114 w 975540"/>
              <a:gd name="connsiteY3" fmla="*/ 1083213 h 1083213"/>
              <a:gd name="connsiteX4" fmla="*/ 647114 w 975540"/>
              <a:gd name="connsiteY4" fmla="*/ 1083213 h 1083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5540" h="1083213">
                <a:moveTo>
                  <a:pt x="0" y="0"/>
                </a:moveTo>
                <a:cubicBezTo>
                  <a:pt x="87923" y="213360"/>
                  <a:pt x="175846" y="426721"/>
                  <a:pt x="337624" y="492370"/>
                </a:cubicBezTo>
                <a:cubicBezTo>
                  <a:pt x="499402" y="558019"/>
                  <a:pt x="919088" y="295422"/>
                  <a:pt x="970670" y="393896"/>
                </a:cubicBezTo>
                <a:cubicBezTo>
                  <a:pt x="1022252" y="492370"/>
                  <a:pt x="647114" y="1083213"/>
                  <a:pt x="647114" y="1083213"/>
                </a:cubicBezTo>
                <a:lnTo>
                  <a:pt x="647114" y="1083213"/>
                </a:lnTo>
              </a:path>
            </a:pathLst>
          </a:custGeom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39" name="Picture 15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6" t="18219" r="21653" b="3773"/>
          <a:stretch/>
        </p:blipFill>
        <p:spPr bwMode="auto">
          <a:xfrm>
            <a:off x="2867651" y="4454681"/>
            <a:ext cx="901721" cy="1136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" name="Округлений прямокутник 37"/>
          <p:cNvSpPr/>
          <p:nvPr/>
        </p:nvSpPr>
        <p:spPr>
          <a:xfrm>
            <a:off x="3235711" y="3777897"/>
            <a:ext cx="1826967" cy="49056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Вправа : «Емоція»</a:t>
            </a:r>
            <a:endParaRPr lang="uk-UA" i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9" name="Прямокутник з одним вирізаним округленим кутом 38"/>
          <p:cNvSpPr/>
          <p:nvPr/>
        </p:nvSpPr>
        <p:spPr>
          <a:xfrm>
            <a:off x="6512730" y="5680586"/>
            <a:ext cx="2615800" cy="412710"/>
          </a:xfrm>
          <a:prstGeom prst="snipRoundRect">
            <a:avLst/>
          </a:prstGeom>
          <a:solidFill>
            <a:schemeClr val="bg1"/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000" b="1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тривожні рюкзаки</a:t>
            </a:r>
            <a:endParaRPr lang="uk-UA" sz="2000" b="1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0" name="Прямокутник 39"/>
          <p:cNvSpPr/>
          <p:nvPr/>
        </p:nvSpPr>
        <p:spPr>
          <a:xfrm rot="1717912">
            <a:off x="4237437" y="4107117"/>
            <a:ext cx="2467650" cy="1771932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Stop">
              <a:avLst/>
            </a:prstTxWarp>
            <a:spAutoFit/>
          </a:bodyPr>
          <a:lstStyle/>
          <a:p>
            <a:pPr algn="ctr"/>
            <a:r>
              <a:rPr lang="uk-UA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</a:t>
            </a:r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онад </a:t>
            </a:r>
          </a:p>
          <a:p>
            <a:pPr algn="ctr"/>
            <a:r>
              <a:rPr lang="uk-UA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240</a:t>
            </a:r>
          </a:p>
          <a:p>
            <a:pPr algn="ctr"/>
            <a:r>
              <a:rPr lang="uk-UA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інтеграцій</a:t>
            </a:r>
            <a:endParaRPr lang="uk-UA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6">
                  <a:lumMod val="60000"/>
                  <a:lumOff val="40000"/>
                </a:schemeClr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0361" y="4682143"/>
            <a:ext cx="1427738" cy="1439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5243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Користувач 77\Desktop\фото\IMG_20221227_1516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081397" y="1038613"/>
            <a:ext cx="2880320" cy="3840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71600" y="421967"/>
            <a:ext cx="82253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                      Співпраця ліцею в 2022/2023 </a:t>
            </a:r>
            <a:r>
              <a:rPr lang="uk-UA" sz="2800" b="1" dirty="0" err="1" smtClean="0">
                <a:solidFill>
                  <a:srgbClr val="0070C0"/>
                </a:solidFill>
                <a:latin typeface="+mj-lt"/>
              </a:rPr>
              <a:t>н.р</a:t>
            </a:r>
            <a:r>
              <a:rPr lang="uk-UA" sz="2800" b="1" dirty="0" smtClean="0">
                <a:solidFill>
                  <a:srgbClr val="0070C0"/>
                </a:solidFill>
                <a:latin typeface="+mj-lt"/>
              </a:rPr>
              <a:t>.</a:t>
            </a:r>
            <a:endParaRPr lang="uk-UA" sz="2800" b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1027" name="Picture 3" descr="C:\Users\Користувач 77\Desktop\фото\IMG-8c232dbeab4c62fe989d41c0f0323aea-V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6980" y="4684135"/>
            <a:ext cx="2989153" cy="2077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Користувач 77\Desktop\фото\IMG-39acbce261f3f171ea6697ad4e94dcee-V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688126"/>
            <a:ext cx="2764447" cy="207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Користувач 77\Desktop\фото\IMG-db95e16e9bc8bdbbfc4ec7e6cabf5b18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9346" y="1286399"/>
            <a:ext cx="2328605" cy="31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Користувач 77\Desktop\фото\IMG-a4ec04b5650270307ec9cc70f5590c89-V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304699"/>
            <a:ext cx="2304256" cy="3080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464607"/>
            <a:ext cx="3182388" cy="640135"/>
          </a:xfrm>
          <a:prstGeom prst="rect">
            <a:avLst/>
          </a:prstGeom>
        </p:spPr>
      </p:pic>
      <p:pic>
        <p:nvPicPr>
          <p:cNvPr id="1031" name="Picture 7" descr="C:\Users\Користувач 77\Desktop\фото\IMG-86d24259da5569fbb08d19ae966415e0-V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908" y="4684135"/>
            <a:ext cx="2782042" cy="2081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31976" y="908720"/>
            <a:ext cx="1012024" cy="1012024"/>
          </a:xfrm>
          <a:prstGeom prst="rect">
            <a:avLst/>
          </a:prstGeom>
        </p:spPr>
      </p:pic>
      <p:sp>
        <p:nvSpPr>
          <p:cNvPr id="5" name="Прямокутник 4"/>
          <p:cNvSpPr/>
          <p:nvPr/>
        </p:nvSpPr>
        <p:spPr>
          <a:xfrm>
            <a:off x="97744" y="584388"/>
            <a:ext cx="26542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/>
              <a:t>#</a:t>
            </a:r>
            <a:r>
              <a:rPr lang="uk-UA" b="1" dirty="0" err="1"/>
              <a:t>світло_для_кожного</a:t>
            </a:r>
            <a:endParaRPr lang="uk-UA" b="1" dirty="0"/>
          </a:p>
        </p:txBody>
      </p:sp>
    </p:spTree>
    <p:extLst>
      <p:ext uri="{BB962C8B-B14F-4D97-AF65-F5344CB8AC3E}">
        <p14:creationId xmlns:p14="http://schemas.microsoft.com/office/powerpoint/2010/main" val="115966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озорість">
  <a:themeElements>
    <a:clrScheme name="Прозорість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Класична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розорість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4069</TotalTime>
  <Words>1195</Words>
  <Application>Microsoft Office PowerPoint</Application>
  <PresentationFormat>Екран (4:3)</PresentationFormat>
  <Paragraphs>452</Paragraphs>
  <Slides>19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19</vt:i4>
      </vt:variant>
    </vt:vector>
  </HeadingPairs>
  <TitlesOfParts>
    <vt:vector size="20" baseType="lpstr">
      <vt:lpstr>Прозорість</vt:lpstr>
      <vt:lpstr>FRESH TАLK  з менеджером освітніх послуг Іриною ХМІЛЬ 2022</vt:lpstr>
      <vt:lpstr>Презентація PowerPoint</vt:lpstr>
      <vt:lpstr>Презентація PowerPoint</vt:lpstr>
      <vt:lpstr>                                       I семестр               Всього: 33 класи – 994 учнів, 85 вчителів </vt:lpstr>
      <vt:lpstr>Рівень навчальних досягнень учнів 3-11 класів  ліцею ім. І. Пулюя за I семестр 2022/2023 н.р.</vt:lpstr>
      <vt:lpstr>Презентація PowerPoint</vt:lpstr>
      <vt:lpstr>Презентація PowerPoint</vt:lpstr>
      <vt:lpstr>Презентація PowerPoint</vt:lpstr>
      <vt:lpstr>Презентація PowerPoint</vt:lpstr>
      <vt:lpstr>Безпека</vt:lpstr>
      <vt:lpstr>Презентація PowerPoint</vt:lpstr>
      <vt:lpstr>Програми</vt:lpstr>
      <vt:lpstr>Проєкти, челенджі</vt:lpstr>
      <vt:lpstr>Презентація PowerPoint</vt:lpstr>
      <vt:lpstr>Спортивні гуртки та секції</vt:lpstr>
      <vt:lpstr>Презентація PowerPoint</vt:lpstr>
      <vt:lpstr>Презентація PowerPoint</vt:lpstr>
      <vt:lpstr>Мої освітні мрії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Secretar</dc:creator>
  <cp:lastModifiedBy>User</cp:lastModifiedBy>
  <cp:revision>347</cp:revision>
  <cp:lastPrinted>2022-12-28T07:37:11Z</cp:lastPrinted>
  <dcterms:created xsi:type="dcterms:W3CDTF">2018-02-08T09:49:21Z</dcterms:created>
  <dcterms:modified xsi:type="dcterms:W3CDTF">2023-01-23T07:23:50Z</dcterms:modified>
</cp:coreProperties>
</file>